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70" r:id="rId4"/>
    <p:sldId id="263" r:id="rId5"/>
    <p:sldId id="268" r:id="rId6"/>
    <p:sldId id="280" r:id="rId7"/>
    <p:sldId id="281" r:id="rId8"/>
    <p:sldId id="287" r:id="rId9"/>
    <p:sldId id="282" r:id="rId10"/>
    <p:sldId id="300" r:id="rId11"/>
    <p:sldId id="264" r:id="rId12"/>
    <p:sldId id="290" r:id="rId13"/>
    <p:sldId id="292" r:id="rId14"/>
    <p:sldId id="279" r:id="rId15"/>
    <p:sldId id="288" r:id="rId16"/>
    <p:sldId id="289" r:id="rId17"/>
    <p:sldId id="271" r:id="rId18"/>
    <p:sldId id="293" r:id="rId19"/>
    <p:sldId id="273" r:id="rId20"/>
    <p:sldId id="295" r:id="rId21"/>
    <p:sldId id="278" r:id="rId22"/>
    <p:sldId id="260" r:id="rId23"/>
    <p:sldId id="297" r:id="rId24"/>
    <p:sldId id="298" r:id="rId25"/>
    <p:sldId id="303" r:id="rId26"/>
    <p:sldId id="302" r:id="rId27"/>
    <p:sldId id="301" r:id="rId28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400" autoAdjust="0"/>
  </p:normalViewPr>
  <p:slideViewPr>
    <p:cSldViewPr>
      <p:cViewPr>
        <p:scale>
          <a:sx n="89" d="100"/>
          <a:sy n="89" d="100"/>
        </p:scale>
        <p:origin x="-2190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A92D2-F85D-45E1-B3AC-07A5C8FBAB80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C235D-6690-47B5-8C05-4E2BB86C8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270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C235D-6690-47B5-8C05-4E2BB86C88F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513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3F64B-19E9-4502-9248-866538B74F2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395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3F64B-19E9-4502-9248-866538B74F2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3F64B-19E9-4502-9248-866538B74F2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77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3F64B-19E9-4502-9248-866538B74F2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77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C235D-6690-47B5-8C05-4E2BB86C88F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785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C235D-6690-47B5-8C05-4E2BB86C88F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04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C235D-6690-47B5-8C05-4E2BB86C88F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700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C235D-6690-47B5-8C05-4E2BB86C88F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479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3F64B-19E9-4502-9248-866538B74F2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831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3F64B-19E9-4502-9248-866538B74F2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831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19264" y="3212976"/>
            <a:ext cx="6341168" cy="1470025"/>
          </a:xfrm>
        </p:spPr>
        <p:txBody>
          <a:bodyPr/>
          <a:lstStyle>
            <a:lvl1pPr>
              <a:defRPr b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628728"/>
            <a:ext cx="6400800" cy="8164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46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4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27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4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7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34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00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70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2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58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10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44624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8335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0B6DC-9CA5-4012-8A0E-E8B872E462DA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5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5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5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1.jp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5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.png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jpeg"/><Relationship Id="rId4" Type="http://schemas.openxmlformats.org/officeDocument/2006/relationships/image" Target="../media/image5.png"/><Relationship Id="rId9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1.png"/><Relationship Id="rId5" Type="http://schemas.openxmlformats.org/officeDocument/2006/relationships/image" Target="../media/image86.png"/><Relationship Id="rId10" Type="http://schemas.openxmlformats.org/officeDocument/2006/relationships/image" Target="../media/image90.png"/><Relationship Id="rId4" Type="http://schemas.openxmlformats.org/officeDocument/2006/relationships/image" Target="../media/image85.png"/><Relationship Id="rId9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5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00.png"/><Relationship Id="rId3" Type="http://schemas.openxmlformats.org/officeDocument/2006/relationships/image" Target="../media/image101.png"/><Relationship Id="rId7" Type="http://schemas.openxmlformats.org/officeDocument/2006/relationships/image" Target="../media/image105.jpe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jpeg"/><Relationship Id="rId9" Type="http://schemas.openxmlformats.org/officeDocument/2006/relationships/image" Target="../media/image107.png"/><Relationship Id="rId1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0.jpeg"/><Relationship Id="rId3" Type="http://schemas.openxmlformats.org/officeDocument/2006/relationships/image" Target="../media/image112.png"/><Relationship Id="rId7" Type="http://schemas.openxmlformats.org/officeDocument/2006/relationships/image" Target="../media/image115.png"/><Relationship Id="rId12" Type="http://schemas.openxmlformats.org/officeDocument/2006/relationships/image" Target="../media/image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00.png"/><Relationship Id="rId9" Type="http://schemas.openxmlformats.org/officeDocument/2006/relationships/image" Target="../media/image1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00.png"/><Relationship Id="rId7" Type="http://schemas.openxmlformats.org/officeDocument/2006/relationships/image" Target="../media/image1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3.png"/><Relationship Id="rId10" Type="http://schemas.openxmlformats.org/officeDocument/2006/relationships/image" Target="../media/image127.png"/><Relationship Id="rId4" Type="http://schemas.openxmlformats.org/officeDocument/2006/relationships/image" Target="../media/image122.png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8.png"/><Relationship Id="rId7" Type="http://schemas.openxmlformats.org/officeDocument/2006/relationships/image" Target="../media/image1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9.png"/><Relationship Id="rId4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5.png"/><Relationship Id="rId4" Type="http://schemas.openxmlformats.org/officeDocument/2006/relationships/image" Target="../media/image132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051720" y="3196220"/>
            <a:ext cx="648072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ln w="1905">
                  <a:solidFill>
                    <a:sysClr val="windowText" lastClr="000000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«Об организации информационного сопровождения деятельности, направленной на укрепление общегражданской идентичности и межнационального (межэтнического), межконфессионального и межкультурного взаимодействия» </a:t>
            </a:r>
            <a:endParaRPr kumimoji="0" lang="ru-RU" sz="2000" b="1" i="0" u="none" strike="noStrike" kern="1200" normalizeH="0" baseline="0" noProof="0" dirty="0">
              <a:ln w="1905">
                <a:solidFill>
                  <a:sysClr val="windowText" lastClr="000000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68210" y="5301208"/>
            <a:ext cx="6192688" cy="1299411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Докладчик: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Уткина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Лана Владимировна,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учреждения культуры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Лянторская централизованная библиотечная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система», </a:t>
            </a:r>
          </a:p>
          <a:p>
            <a:pPr algn="r"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Desktop\логотип библиотекичерный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2" y="16681"/>
            <a:ext cx="1482075" cy="102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24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rrowheads="1"/>
          </p:cNvSpPr>
          <p:nvPr/>
        </p:nvSpPr>
        <p:spPr bwMode="gray">
          <a:xfrm>
            <a:off x="467544" y="1755591"/>
            <a:ext cx="8136904" cy="1144587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503548" y="2986085"/>
            <a:ext cx="8100900" cy="1082677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 flipV="1">
            <a:off x="1296988" y="1219200"/>
            <a:ext cx="6502400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999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 flipV="1">
            <a:off x="1349375" y="4330700"/>
            <a:ext cx="6475413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9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6350" y="1933575"/>
            <a:ext cx="674688" cy="574675"/>
          </a:xfrm>
          <a:prstGeom prst="rect">
            <a:avLst/>
          </a:prstGeom>
          <a:noFill/>
        </p:spPr>
      </p:pic>
      <p:pic>
        <p:nvPicPr>
          <p:cNvPr id="10" name="Picture 10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3175" y="3527425"/>
            <a:ext cx="676275" cy="573088"/>
          </a:xfrm>
          <a:prstGeom prst="rect">
            <a:avLst/>
          </a:prstGeom>
          <a:noFill/>
        </p:spPr>
      </p:pic>
      <p:pic>
        <p:nvPicPr>
          <p:cNvPr id="11" name="Picture 11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7938" y="5038725"/>
            <a:ext cx="674687" cy="573088"/>
          </a:xfrm>
          <a:prstGeom prst="rect">
            <a:avLst/>
          </a:prstGeom>
          <a:noFill/>
        </p:spPr>
      </p:pic>
      <p:sp>
        <p:nvSpPr>
          <p:cNvPr id="15" name="Text Box 15"/>
          <p:cNvSpPr txBox="1">
            <a:spLocks noChangeArrowheads="1"/>
          </p:cNvSpPr>
          <p:nvPr/>
        </p:nvSpPr>
        <p:spPr bwMode="gray">
          <a:xfrm>
            <a:off x="573795" y="1884363"/>
            <a:ext cx="790073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Стратегия государственной национальной политики (Указ Президента Российской Федерации от 19 декабря 2012 г. N 1666  «О Стратегии государственной национальной политики Российской Федерации на период до 2025 года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559702" y="2992517"/>
            <a:ext cx="8044745" cy="11079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Правительства Ханты – Мансийского автономного округа – Югры от 15.04.2016 года №110-п «О мерах по реализации в Ханты – Мансийском автономном округе – Югре в 2016-2018 годах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Стратегии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государственной национальной политики Российской Федерации на период до 2025 года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gray">
          <a:xfrm>
            <a:off x="521681" y="4145127"/>
            <a:ext cx="8082767" cy="1084073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just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AutoShape 3"/>
          <p:cNvSpPr>
            <a:spLocks noChangeArrowheads="1"/>
          </p:cNvSpPr>
          <p:nvPr/>
        </p:nvSpPr>
        <p:spPr bwMode="gray">
          <a:xfrm>
            <a:off x="539552" y="5314873"/>
            <a:ext cx="8064896" cy="1056059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dirty="0"/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gray">
          <a:xfrm>
            <a:off x="573795" y="5373216"/>
            <a:ext cx="8044745" cy="11079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программа «Укрепление межнационального и межконфессионального согласия, профилактика экстремизма в муниципальном образовании городское поселение Лянтор 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2023-2025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годы»</a:t>
            </a:r>
          </a:p>
          <a:p>
            <a:pPr eaLnBrk="0" hangingPunct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gray">
          <a:xfrm>
            <a:off x="573795" y="4411088"/>
            <a:ext cx="804474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Федеральный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закон от 25.07.2002 № 114-ФЗ «О противодействии экстремистской деятельности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580210" y="491330"/>
            <a:ext cx="2558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Правовая основа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60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394728" y="151331"/>
            <a:ext cx="6182002" cy="3772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gray">
          <a:xfrm>
            <a:off x="521681" y="1755591"/>
            <a:ext cx="8045417" cy="1144587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503548" y="2986085"/>
            <a:ext cx="8100900" cy="1082677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dirty="0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 flipV="1">
            <a:off x="1349375" y="4330700"/>
            <a:ext cx="6475413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9" descr="Pictur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1276350" y="1933575"/>
            <a:ext cx="674688" cy="574675"/>
          </a:xfrm>
          <a:prstGeom prst="rect">
            <a:avLst/>
          </a:prstGeom>
          <a:noFill/>
        </p:spPr>
      </p:pic>
      <p:pic>
        <p:nvPicPr>
          <p:cNvPr id="10" name="Picture 10" descr="Pictur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1273175" y="3527425"/>
            <a:ext cx="676275" cy="573088"/>
          </a:xfrm>
          <a:prstGeom prst="rect">
            <a:avLst/>
          </a:prstGeom>
          <a:noFill/>
        </p:spPr>
      </p:pic>
      <p:pic>
        <p:nvPicPr>
          <p:cNvPr id="11" name="Picture 11" descr="Pictur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1277938" y="5038725"/>
            <a:ext cx="674687" cy="573088"/>
          </a:xfrm>
          <a:prstGeom prst="rect">
            <a:avLst/>
          </a:prstGeom>
          <a:noFill/>
        </p:spPr>
      </p:pic>
      <p:sp>
        <p:nvSpPr>
          <p:cNvPr id="15" name="Text Box 15"/>
          <p:cNvSpPr txBox="1">
            <a:spLocks noChangeArrowheads="1"/>
          </p:cNvSpPr>
          <p:nvPr/>
        </p:nvSpPr>
        <p:spPr bwMode="gray">
          <a:xfrm>
            <a:off x="715608" y="2035496"/>
            <a:ext cx="764077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пропаганда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СМИ ценностей гражданского общества, идеалов гуманизма, добра 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справедливости;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761038" y="3229192"/>
            <a:ext cx="7815692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активная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информационная деятельность по разрушению негативных стереотипов о той или иной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национальности;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gray">
          <a:xfrm>
            <a:off x="521681" y="4145127"/>
            <a:ext cx="8082767" cy="1084073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just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AutoShape 3"/>
          <p:cNvSpPr>
            <a:spLocks noChangeArrowheads="1"/>
          </p:cNvSpPr>
          <p:nvPr/>
        </p:nvSpPr>
        <p:spPr bwMode="gray">
          <a:xfrm>
            <a:off x="539552" y="5314873"/>
            <a:ext cx="8064896" cy="1056059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dirty="0"/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gray">
          <a:xfrm>
            <a:off x="720748" y="5599297"/>
            <a:ext cx="763563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постоянное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освещение в СМИ позитивного опыта межнациональной дружбы.</a:t>
            </a:r>
          </a:p>
          <a:p>
            <a:pPr eaLnBrk="0" hangingPunct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gray">
          <a:xfrm>
            <a:off x="720748" y="4247782"/>
            <a:ext cx="784635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противодействие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распространению экстремистских печатных изданий, листовок, блокирование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материалов,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пропагандирующих национальную, расовую, религиозную или социальную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вражду;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94728" y="506609"/>
            <a:ext cx="721025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укрепление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гражданского единства, 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межнационального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и межконфессионального согласия, профилактики экстремизма,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сохранение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этнокультурного многообразия народов на территории города Лянтор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72652" y="109796"/>
            <a:ext cx="50135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информационного сопровождения</a:t>
            </a:r>
            <a:r>
              <a:rPr lang="ru-RU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2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09315" y="1566958"/>
            <a:ext cx="1080120" cy="3772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61038" y="1509808"/>
            <a:ext cx="1425247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85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 flipV="1">
            <a:off x="1331640" y="2320742"/>
            <a:ext cx="841879" cy="66398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331639" y="4581585"/>
            <a:ext cx="841879" cy="870237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749550" y="2387823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1582090" y="3109083"/>
            <a:ext cx="638022" cy="171165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1732601" y="3816435"/>
            <a:ext cx="528914" cy="1141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672723" y="4227411"/>
            <a:ext cx="588791" cy="290629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9998" y="3109084"/>
            <a:ext cx="1362726" cy="1291796"/>
            <a:chOff x="140" y="1419"/>
            <a:chExt cx="1684" cy="1683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gray">
            <a:xfrm>
              <a:off x="140" y="1419"/>
              <a:ext cx="1684" cy="168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gray">
            <a:xfrm>
              <a:off x="251" y="1528"/>
              <a:ext cx="1461" cy="146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54118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gray">
            <a:xfrm>
              <a:off x="258" y="1536"/>
              <a:ext cx="1461" cy="1462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63529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gray">
            <a:xfrm>
              <a:off x="323" y="1602"/>
              <a:ext cx="1317" cy="131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gray">
            <a:xfrm>
              <a:off x="344" y="1623"/>
              <a:ext cx="1276" cy="127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gray">
            <a:xfrm>
              <a:off x="360" y="1630"/>
              <a:ext cx="1246" cy="124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gray">
            <a:xfrm>
              <a:off x="374" y="1642"/>
              <a:ext cx="1184" cy="116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21" name="AutoShape 20"/>
          <p:cNvSpPr>
            <a:spLocks noChangeArrowheads="1"/>
          </p:cNvSpPr>
          <p:nvPr/>
        </p:nvSpPr>
        <p:spPr bwMode="gray">
          <a:xfrm>
            <a:off x="2658879" y="1850871"/>
            <a:ext cx="5943169" cy="586209"/>
          </a:xfrm>
          <a:prstGeom prst="roundRect">
            <a:avLst>
              <a:gd name="adj" fmla="val 50000"/>
            </a:avLst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gray">
          <a:xfrm>
            <a:off x="2658880" y="2769231"/>
            <a:ext cx="5873560" cy="584824"/>
          </a:xfrm>
          <a:prstGeom prst="roundRect">
            <a:avLst>
              <a:gd name="adj" fmla="val 50000"/>
            </a:avLst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schemeClr val="dk1"/>
              </a:solidFill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gray">
          <a:xfrm>
            <a:off x="2299867" y="208071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gray">
          <a:xfrm>
            <a:off x="2300798" y="2970288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gray">
          <a:xfrm>
            <a:off x="2300798" y="3702321"/>
            <a:ext cx="2286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gray">
          <a:xfrm>
            <a:off x="2300798" y="4485961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AutoShape 32"/>
          <p:cNvSpPr>
            <a:spLocks noChangeArrowheads="1"/>
          </p:cNvSpPr>
          <p:nvPr/>
        </p:nvSpPr>
        <p:spPr bwMode="gray">
          <a:xfrm>
            <a:off x="2658880" y="5277240"/>
            <a:ext cx="5873560" cy="556766"/>
          </a:xfrm>
          <a:prstGeom prst="roundRect">
            <a:avLst>
              <a:gd name="adj" fmla="val 50000"/>
            </a:avLst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schemeClr val="dk1"/>
              </a:solidFill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gray">
          <a:xfrm>
            <a:off x="2309321" y="5451823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4" name="AutoShape 22"/>
          <p:cNvSpPr>
            <a:spLocks noChangeArrowheads="1"/>
          </p:cNvSpPr>
          <p:nvPr/>
        </p:nvSpPr>
        <p:spPr bwMode="gray">
          <a:xfrm>
            <a:off x="2658880" y="3569331"/>
            <a:ext cx="5873560" cy="545283"/>
          </a:xfrm>
          <a:prstGeom prst="roundRect">
            <a:avLst>
              <a:gd name="adj" fmla="val 50000"/>
            </a:avLst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schemeClr val="dk1"/>
              </a:solidFill>
            </a:endParaRPr>
          </a:p>
        </p:txBody>
      </p:sp>
      <p:sp>
        <p:nvSpPr>
          <p:cNvPr id="75" name="AutoShape 22"/>
          <p:cNvSpPr>
            <a:spLocks noChangeArrowheads="1"/>
          </p:cNvSpPr>
          <p:nvPr/>
        </p:nvSpPr>
        <p:spPr bwMode="gray">
          <a:xfrm>
            <a:off x="2658880" y="4352525"/>
            <a:ext cx="5873560" cy="562517"/>
          </a:xfrm>
          <a:prstGeom prst="roundRect">
            <a:avLst>
              <a:gd name="adj" fmla="val 50000"/>
            </a:avLst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schemeClr val="dk1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034049" y="1833880"/>
            <a:ext cx="4846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Печатное издание «Лянторская газета»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(тираж 5000 экз.)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 Box 20"/>
          <p:cNvSpPr txBox="1">
            <a:spLocks noChangeArrowheads="1"/>
          </p:cNvSpPr>
          <p:nvPr/>
        </p:nvSpPr>
        <p:spPr bwMode="gray">
          <a:xfrm>
            <a:off x="3069621" y="2769231"/>
            <a:ext cx="46131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Публичная страница в социальной сети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«Город. Лянторский информационный портал»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 Box 20"/>
          <p:cNvSpPr txBox="1">
            <a:spLocks noChangeArrowheads="1"/>
          </p:cNvSpPr>
          <p:nvPr/>
        </p:nvSpPr>
        <p:spPr bwMode="gray">
          <a:xfrm>
            <a:off x="3102430" y="3535459"/>
            <a:ext cx="39651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Публичная страница в социальной сети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«Пресс-служба Главы города Лянтор»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 Box 20"/>
          <p:cNvSpPr txBox="1">
            <a:spLocks noChangeArrowheads="1"/>
          </p:cNvSpPr>
          <p:nvPr/>
        </p:nvSpPr>
        <p:spPr bwMode="gray">
          <a:xfrm>
            <a:off x="2843808" y="4330267"/>
            <a:ext cx="612068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Публичная страница в социальной сети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Лянтор многонациональный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информ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– просветительский проект)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 Box 20"/>
          <p:cNvSpPr txBox="1">
            <a:spLocks noChangeArrowheads="1"/>
          </p:cNvSpPr>
          <p:nvPr/>
        </p:nvSpPr>
        <p:spPr bwMode="gray">
          <a:xfrm>
            <a:off x="3203848" y="5284646"/>
            <a:ext cx="51125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Информационные печатные материалы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(буклеты, памятки)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2220112" y="6761"/>
            <a:ext cx="6923888" cy="142603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ru-RU" sz="23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Информационное сопровождение </a:t>
            </a:r>
            <a:endParaRPr lang="ru-RU" sz="2300" b="1" dirty="0" smtClean="0">
              <a:effectLst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ts val="2600"/>
              </a:lnSpc>
            </a:pPr>
            <a:r>
              <a:rPr lang="ru-RU" sz="2300" b="1" dirty="0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деятельности </a:t>
            </a:r>
            <a:r>
              <a:rPr lang="ru-RU" sz="23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по профилактике экстремизма в средствах массовой информации и </a:t>
            </a:r>
            <a:endParaRPr lang="ru-RU" sz="2300" b="1" dirty="0" smtClean="0">
              <a:effectLst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ts val="2600"/>
              </a:lnSpc>
            </a:pPr>
            <a:r>
              <a:rPr lang="ru-RU" sz="2300" b="1" dirty="0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Интернет </a:t>
            </a:r>
            <a:r>
              <a:rPr lang="ru-RU" sz="23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– ресурсах </a:t>
            </a:r>
          </a:p>
        </p:txBody>
      </p:sp>
      <p:pic>
        <p:nvPicPr>
          <p:cNvPr id="2050" name="Picture 2" descr="https://schtirlitz.ru/800/600/https/i.pinimg.com/originals/76/69/92/76699280bfbafa03c8a7276a5a87ecb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00" y="3194665"/>
            <a:ext cx="1218242" cy="11356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Скругленный прямоугольник 82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26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ltGray">
          <a:xfrm>
            <a:off x="612306" y="4237427"/>
            <a:ext cx="5543870" cy="1850925"/>
          </a:xfrm>
          <a:prstGeom prst="homePlate">
            <a:avLst>
              <a:gd name="adj" fmla="val 51551"/>
            </a:avLst>
          </a:prstGeom>
          <a:ln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>
              <a:lnSpc>
                <a:spcPts val="2100"/>
              </a:lnSpc>
            </a:pPr>
            <a:endParaRPr lang="ru-RU" sz="155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Объект 2"/>
          <p:cNvSpPr txBox="1">
            <a:spLocks/>
          </p:cNvSpPr>
          <p:nvPr/>
        </p:nvSpPr>
        <p:spPr>
          <a:xfrm>
            <a:off x="643917" y="4261243"/>
            <a:ext cx="5009275" cy="175355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160"/>
              </a:lnSpc>
              <a:spcBef>
                <a:spcPts val="0"/>
              </a:spcBef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Периодичность издания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раз в месяц.     Количество номеров за год – 12.                      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216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Тираж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 5000 экземпляров.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Формат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–  8 полос, А3.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Распространяется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бесплатно в общественных точках: по учреждениям и торговым центрам,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216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структурным подразделениям НГДУ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«ЛН».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04084"/>
            <a:ext cx="1631382" cy="226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4"/>
          <p:cNvSpPr>
            <a:spLocks noChangeArrowheads="1"/>
          </p:cNvSpPr>
          <p:nvPr/>
        </p:nvSpPr>
        <p:spPr bwMode="ltGray">
          <a:xfrm>
            <a:off x="611560" y="1916831"/>
            <a:ext cx="5544616" cy="1844373"/>
          </a:xfrm>
          <a:prstGeom prst="homePlate">
            <a:avLst>
              <a:gd name="adj" fmla="val 50641"/>
            </a:avLst>
          </a:prstGeom>
          <a:ln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>
              <a:lnSpc>
                <a:spcPts val="2100"/>
              </a:lnSpc>
            </a:pPr>
            <a:r>
              <a:rPr lang="ru-RU" sz="15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средства </a:t>
            </a:r>
          </a:p>
          <a:p>
            <a:pPr>
              <a:lnSpc>
                <a:spcPts val="2100"/>
              </a:lnSpc>
            </a:pPr>
            <a:r>
              <a:rPr lang="ru-RU" sz="15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массовой информации ПИ №ТУ72-01255 было </a:t>
            </a:r>
          </a:p>
          <a:p>
            <a:pPr>
              <a:lnSpc>
                <a:spcPts val="2100"/>
              </a:lnSpc>
            </a:pPr>
            <a:r>
              <a:rPr lang="ru-RU" sz="15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зарегистрировано Управлением Федеральной службы </a:t>
            </a:r>
          </a:p>
          <a:p>
            <a:pPr>
              <a:lnSpc>
                <a:spcPts val="2100"/>
              </a:lnSpc>
            </a:pPr>
            <a:r>
              <a:rPr lang="ru-RU" sz="15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надзору в сфере связи, информационных технологий и </a:t>
            </a:r>
          </a:p>
          <a:p>
            <a:pPr>
              <a:lnSpc>
                <a:spcPts val="2100"/>
              </a:lnSpc>
            </a:pPr>
            <a:r>
              <a:rPr lang="ru-RU" sz="15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массовых коммуникаций по Тюменской области, </a:t>
            </a:r>
          </a:p>
          <a:p>
            <a:pPr>
              <a:lnSpc>
                <a:spcPts val="2100"/>
              </a:lnSpc>
            </a:pPr>
            <a:r>
              <a:rPr lang="ru-RU" sz="15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Ханты-Мансийскому автономному округу-Югре и </a:t>
            </a:r>
          </a:p>
          <a:p>
            <a:pPr>
              <a:lnSpc>
                <a:spcPts val="2100"/>
              </a:lnSpc>
            </a:pPr>
            <a:r>
              <a:rPr lang="ru-RU" sz="15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Ямало-Ненецкому автономному округу в 2015 году.</a:t>
            </a:r>
            <a:endParaRPr lang="en-US" sz="15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716725" y="285614"/>
            <a:ext cx="31068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Печатное издание </a:t>
            </a:r>
            <a:b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Лянторская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газета»</a:t>
            </a:r>
          </a:p>
        </p:txBody>
      </p:sp>
      <p:pic>
        <p:nvPicPr>
          <p:cNvPr id="10" name="Объект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76" y="4063577"/>
            <a:ext cx="1458110" cy="214888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33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23729" y="476672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Периодическое издание размещает на своих страницах статьи по ознакомлению с этнокультурным и конфессиональным многообразием народов России, проживающих на территории города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Лянтор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Заголовок 8"/>
          <p:cNvSpPr txBox="1">
            <a:spLocks/>
          </p:cNvSpPr>
          <p:nvPr/>
        </p:nvSpPr>
        <p:spPr>
          <a:xfrm>
            <a:off x="3851920" y="116632"/>
            <a:ext cx="312444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«Лянторская газета»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4" t="36439" r="42631" b="20150"/>
          <a:stretch/>
        </p:blipFill>
        <p:spPr bwMode="auto">
          <a:xfrm>
            <a:off x="307302" y="1673134"/>
            <a:ext cx="8539437" cy="478020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2" name="Picture 2" descr="D:\Desktop\фото для презент\январь 2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22" y="1632217"/>
            <a:ext cx="3324084" cy="489769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Desktop\фото для презент\сабантуй, 30 лет мусульманской общины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5000"/>
            <a:ext cx="3315744" cy="492030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Desktop\фото для презент\Крещение господне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5000"/>
            <a:ext cx="3327331" cy="490247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616248"/>
            <a:ext cx="3321558" cy="489397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61" y="1644517"/>
            <a:ext cx="3315736" cy="488539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03" y="1651944"/>
            <a:ext cx="3316881" cy="488708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864" y="1673135"/>
            <a:ext cx="3296312" cy="485677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16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32592" y="605371"/>
            <a:ext cx="65925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Публикации о мероприятиях учреждений города, направленных на укрепление межнационального, межкультурного взаимодействия.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6" y="1649598"/>
            <a:ext cx="3291524" cy="484972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40527"/>
            <a:ext cx="3291525" cy="484972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513" y="1633021"/>
            <a:ext cx="3302775" cy="486629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262" y="1657619"/>
            <a:ext cx="3286079" cy="484169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959" y="1657620"/>
            <a:ext cx="3274265" cy="482429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105" y="1640527"/>
            <a:ext cx="3297679" cy="485879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042" y="1649599"/>
            <a:ext cx="3285367" cy="484065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575" y="1633021"/>
            <a:ext cx="3302775" cy="486629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3227267" y="236039"/>
            <a:ext cx="3106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«Лянторская газета»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13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778" y="2924944"/>
            <a:ext cx="2284366" cy="336577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11" y="1858443"/>
            <a:ext cx="2285769" cy="336784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2304256" cy="339508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948671"/>
            <a:ext cx="2278286" cy="335682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8"/>
          <p:cNvSpPr txBox="1">
            <a:spLocks/>
          </p:cNvSpPr>
          <p:nvPr/>
        </p:nvSpPr>
        <p:spPr>
          <a:xfrm>
            <a:off x="2483768" y="227299"/>
            <a:ext cx="5740161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Печатное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издание  «Лянторская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газета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03165" y="709500"/>
            <a:ext cx="2592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«Защита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мигранта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85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2"/>
          <p:cNvSpPr txBox="1">
            <a:spLocks/>
          </p:cNvSpPr>
          <p:nvPr/>
        </p:nvSpPr>
        <p:spPr>
          <a:xfrm>
            <a:off x="2084618" y="157770"/>
            <a:ext cx="7020273" cy="794666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Размещение выпусков «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Лянторской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газеты»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на информационном портале города</a:t>
            </a:r>
          </a:p>
          <a:p>
            <a:pPr marL="4840288" indent="0" algn="l">
              <a:buNone/>
              <a:tabLst>
                <a:tab pos="4840288" algn="l"/>
              </a:tabLst>
            </a:pPr>
            <a:endParaRPr lang="ru-RU" sz="16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840288" indent="0" algn="l">
              <a:buNone/>
              <a:tabLst>
                <a:tab pos="4840288" algn="l"/>
              </a:tabLst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endParaRPr lang="ru-RU" sz="16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4103" y="5809619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Ежемесячное количество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просмотров более 2000.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1" t="21254" r="39905" b="13623"/>
          <a:stretch/>
        </p:blipFill>
        <p:spPr bwMode="auto">
          <a:xfrm>
            <a:off x="544228" y="1849141"/>
            <a:ext cx="2499822" cy="315620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5" t="10557" r="26469" b="8476"/>
          <a:stretch/>
        </p:blipFill>
        <p:spPr bwMode="auto">
          <a:xfrm>
            <a:off x="2686136" y="2276871"/>
            <a:ext cx="3696851" cy="308008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4" t="30873" r="34601" b="18769"/>
          <a:stretch/>
        </p:blipFill>
        <p:spPr bwMode="auto">
          <a:xfrm>
            <a:off x="5594755" y="2659898"/>
            <a:ext cx="2995050" cy="319117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01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2"/>
          <p:cNvSpPr txBox="1">
            <a:spLocks/>
          </p:cNvSpPr>
          <p:nvPr/>
        </p:nvSpPr>
        <p:spPr>
          <a:xfrm>
            <a:off x="2411760" y="303780"/>
            <a:ext cx="5472609" cy="794666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Официальные страницы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 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социальных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сетях</a:t>
            </a:r>
          </a:p>
          <a:p>
            <a:pPr marL="4840288" indent="0" algn="l">
              <a:buNone/>
              <a:tabLst>
                <a:tab pos="4840288" algn="l"/>
              </a:tabLst>
            </a:pPr>
            <a:endParaRPr lang="ru-RU" sz="16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840288" indent="0" algn="l">
              <a:buNone/>
              <a:tabLst>
                <a:tab pos="4840288" algn="l"/>
              </a:tabLst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endParaRPr lang="ru-RU" sz="16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4" t="9152" r="30214" b="12345"/>
          <a:stretch/>
        </p:blipFill>
        <p:spPr bwMode="auto">
          <a:xfrm>
            <a:off x="323528" y="1844824"/>
            <a:ext cx="2466274" cy="208823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9" t="9128" r="21358" b="11397"/>
          <a:stretch/>
        </p:blipFill>
        <p:spPr bwMode="auto">
          <a:xfrm>
            <a:off x="6084168" y="1844824"/>
            <a:ext cx="2654754" cy="208823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0" t="8840" r="29502" b="15333"/>
          <a:stretch/>
        </p:blipFill>
        <p:spPr bwMode="auto">
          <a:xfrm>
            <a:off x="4788024" y="4162296"/>
            <a:ext cx="2808312" cy="221542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8" t="9016" r="20900" b="14246"/>
          <a:stretch/>
        </p:blipFill>
        <p:spPr bwMode="auto">
          <a:xfrm>
            <a:off x="1618718" y="4174277"/>
            <a:ext cx="2934801" cy="220344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0" t="8789" r="20039" b="17521"/>
          <a:stretch/>
        </p:blipFill>
        <p:spPr bwMode="auto">
          <a:xfrm>
            <a:off x="2915816" y="1844824"/>
            <a:ext cx="3034386" cy="208823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56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7100102" y="6584361"/>
            <a:ext cx="1872208" cy="1886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267743" y="1094450"/>
            <a:ext cx="6876256" cy="3077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15.09.2023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аудитория в социальных сетях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16 989 подписчиков. 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739886" y="196814"/>
            <a:ext cx="4443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Сведения о количестве </a:t>
            </a:r>
          </a:p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подписчиков и просмотров</a:t>
            </a: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69807"/>
              </p:ext>
            </p:extLst>
          </p:nvPr>
        </p:nvGraphicFramePr>
        <p:xfrm>
          <a:off x="395536" y="1784125"/>
          <a:ext cx="8424935" cy="47141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9873"/>
                <a:gridCol w="2018327"/>
                <a:gridCol w="1911229"/>
                <a:gridCol w="2035506"/>
              </a:tblGrid>
              <a:tr h="632584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Официальные страницы в социальных сетях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«Пресс-служба 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Главы 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города</a:t>
                      </a:r>
                      <a:r>
                        <a:rPr lang="ru-RU" sz="1400" kern="12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Лянтор»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«Город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Лянторский информационный 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портал»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Лянтор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многонациональный»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</a:tr>
              <a:tr h="6325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sz="1400" kern="12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подписчиков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«ВКонтакте»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«Одноклассники»</a:t>
                      </a:r>
                      <a:endParaRPr lang="ru-RU" sz="1400" b="1" i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4 141</a:t>
                      </a: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1 148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6 957</a:t>
                      </a: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3 325 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1417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325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Динамика (подписчики)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ВКонтакте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«Одноклассники»</a:t>
                      </a:r>
                      <a:endParaRPr lang="ru-RU" sz="1400" b="1" i="1" kern="12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27%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17%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58%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42172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Среднее количество 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постов в день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</a:tr>
              <a:tr h="87370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Среднее количество 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просмотров в день </a:t>
                      </a: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«ВКонтакте»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«Одноклассники»</a:t>
                      </a:r>
                      <a:endParaRPr lang="ru-RU" sz="1400" b="1" i="1" kern="12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1 995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619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2 834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642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430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</a:tr>
              <a:tr h="84344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просмотров </a:t>
                      </a: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9 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месяцев (по 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15.09. 23 г.)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ВКонтакте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«Одноклассники»</a:t>
                      </a:r>
                      <a:endParaRPr lang="ru-RU" sz="1400" b="1" i="1" kern="12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237 766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161 865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316 617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403 992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75 711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400" kern="1200" dirty="0">
                          <a:ln>
                            <a:noFill/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</a:tr>
              <a:tr h="6325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Динамика (просмотры)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ВКонтакте</a:t>
                      </a: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«Одноклассники»</a:t>
                      </a:r>
                      <a:endParaRPr lang="ru-RU" sz="1400" b="1" i="1" kern="12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014" marR="61014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31%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+9%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+32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+13%</a:t>
                      </a:r>
                      <a:endParaRPr lang="ru-RU" sz="14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+54</a:t>
                      </a: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Freeform 14"/>
          <p:cNvSpPr>
            <a:spLocks/>
          </p:cNvSpPr>
          <p:nvPr/>
        </p:nvSpPr>
        <p:spPr bwMode="gray">
          <a:xfrm>
            <a:off x="8501499" y="104410"/>
            <a:ext cx="517866" cy="1230770"/>
          </a:xfrm>
          <a:custGeom>
            <a:avLst/>
            <a:gdLst/>
            <a:ahLst/>
            <a:cxnLst>
              <a:cxn ang="0">
                <a:pos x="166" y="611"/>
              </a:cxn>
              <a:cxn ang="0">
                <a:pos x="92" y="813"/>
              </a:cxn>
              <a:cxn ang="0">
                <a:pos x="112" y="1008"/>
              </a:cxn>
              <a:cxn ang="0">
                <a:pos x="104" y="1192"/>
              </a:cxn>
              <a:cxn ang="0">
                <a:pos x="124" y="1383"/>
              </a:cxn>
              <a:cxn ang="0">
                <a:pos x="104" y="1555"/>
              </a:cxn>
              <a:cxn ang="0">
                <a:pos x="88" y="1674"/>
              </a:cxn>
              <a:cxn ang="0">
                <a:pos x="10" y="1800"/>
              </a:cxn>
              <a:cxn ang="0">
                <a:pos x="64" y="1982"/>
              </a:cxn>
              <a:cxn ang="0">
                <a:pos x="173" y="2259"/>
              </a:cxn>
              <a:cxn ang="0">
                <a:pos x="301" y="2490"/>
              </a:cxn>
              <a:cxn ang="0">
                <a:pos x="391" y="2676"/>
              </a:cxn>
              <a:cxn ang="0">
                <a:pos x="346" y="2816"/>
              </a:cxn>
              <a:cxn ang="0">
                <a:pos x="260" y="2919"/>
              </a:cxn>
              <a:cxn ang="0">
                <a:pos x="367" y="2961"/>
              </a:cxn>
              <a:cxn ang="0">
                <a:pos x="298" y="3273"/>
              </a:cxn>
              <a:cxn ang="0">
                <a:pos x="361" y="3396"/>
              </a:cxn>
              <a:cxn ang="0">
                <a:pos x="515" y="3140"/>
              </a:cxn>
              <a:cxn ang="0">
                <a:pos x="631" y="2934"/>
              </a:cxn>
              <a:cxn ang="0">
                <a:pos x="667" y="2771"/>
              </a:cxn>
              <a:cxn ang="0">
                <a:pos x="679" y="2640"/>
              </a:cxn>
              <a:cxn ang="0">
                <a:pos x="703" y="2448"/>
              </a:cxn>
              <a:cxn ang="0">
                <a:pos x="733" y="2257"/>
              </a:cxn>
              <a:cxn ang="0">
                <a:pos x="796" y="2021"/>
              </a:cxn>
              <a:cxn ang="0">
                <a:pos x="757" y="1725"/>
              </a:cxn>
              <a:cxn ang="0">
                <a:pos x="740" y="1476"/>
              </a:cxn>
              <a:cxn ang="0">
                <a:pos x="787" y="1280"/>
              </a:cxn>
              <a:cxn ang="0">
                <a:pos x="842" y="1223"/>
              </a:cxn>
              <a:cxn ang="0">
                <a:pos x="1093" y="1083"/>
              </a:cxn>
              <a:cxn ang="0">
                <a:pos x="1241" y="902"/>
              </a:cxn>
              <a:cxn ang="0">
                <a:pos x="1201" y="720"/>
              </a:cxn>
              <a:cxn ang="0">
                <a:pos x="1055" y="569"/>
              </a:cxn>
              <a:cxn ang="0">
                <a:pos x="1081" y="345"/>
              </a:cxn>
              <a:cxn ang="0">
                <a:pos x="999" y="249"/>
              </a:cxn>
              <a:cxn ang="0">
                <a:pos x="927" y="515"/>
              </a:cxn>
              <a:cxn ang="0">
                <a:pos x="866" y="690"/>
              </a:cxn>
              <a:cxn ang="0">
                <a:pos x="832" y="699"/>
              </a:cxn>
              <a:cxn ang="0">
                <a:pos x="656" y="641"/>
              </a:cxn>
              <a:cxn ang="0">
                <a:pos x="533" y="545"/>
              </a:cxn>
              <a:cxn ang="0">
                <a:pos x="595" y="434"/>
              </a:cxn>
              <a:cxn ang="0">
                <a:pos x="592" y="374"/>
              </a:cxn>
              <a:cxn ang="0">
                <a:pos x="613" y="345"/>
              </a:cxn>
              <a:cxn ang="0">
                <a:pos x="599" y="270"/>
              </a:cxn>
              <a:cxn ang="0">
                <a:pos x="617" y="231"/>
              </a:cxn>
              <a:cxn ang="0">
                <a:pos x="575" y="146"/>
              </a:cxn>
              <a:cxn ang="0">
                <a:pos x="550" y="98"/>
              </a:cxn>
              <a:cxn ang="0">
                <a:pos x="416" y="11"/>
              </a:cxn>
              <a:cxn ang="0">
                <a:pos x="256" y="12"/>
              </a:cxn>
              <a:cxn ang="0">
                <a:pos x="134" y="75"/>
              </a:cxn>
              <a:cxn ang="0">
                <a:pos x="112" y="126"/>
              </a:cxn>
              <a:cxn ang="0">
                <a:pos x="85" y="200"/>
              </a:cxn>
              <a:cxn ang="0">
                <a:pos x="58" y="269"/>
              </a:cxn>
              <a:cxn ang="0">
                <a:pos x="85" y="318"/>
              </a:cxn>
            </a:cxnLst>
            <a:rect l="0" t="0" r="r" b="b"/>
            <a:pathLst>
              <a:path w="1243" h="3407">
                <a:moveTo>
                  <a:pt x="109" y="377"/>
                </a:moveTo>
                <a:lnTo>
                  <a:pt x="128" y="466"/>
                </a:lnTo>
                <a:cubicBezTo>
                  <a:pt x="137" y="505"/>
                  <a:pt x="151" y="571"/>
                  <a:pt x="166" y="611"/>
                </a:cubicBezTo>
                <a:cubicBezTo>
                  <a:pt x="181" y="651"/>
                  <a:pt x="222" y="678"/>
                  <a:pt x="217" y="704"/>
                </a:cubicBezTo>
                <a:lnTo>
                  <a:pt x="133" y="770"/>
                </a:lnTo>
                <a:cubicBezTo>
                  <a:pt x="112" y="788"/>
                  <a:pt x="98" y="794"/>
                  <a:pt x="92" y="813"/>
                </a:cubicBezTo>
                <a:cubicBezTo>
                  <a:pt x="85" y="829"/>
                  <a:pt x="95" y="865"/>
                  <a:pt x="95" y="884"/>
                </a:cubicBezTo>
                <a:cubicBezTo>
                  <a:pt x="95" y="903"/>
                  <a:pt x="88" y="905"/>
                  <a:pt x="91" y="926"/>
                </a:cubicBezTo>
                <a:lnTo>
                  <a:pt x="112" y="1008"/>
                </a:lnTo>
                <a:lnTo>
                  <a:pt x="128" y="1079"/>
                </a:lnTo>
                <a:lnTo>
                  <a:pt x="113" y="1112"/>
                </a:lnTo>
                <a:lnTo>
                  <a:pt x="104" y="1192"/>
                </a:lnTo>
                <a:lnTo>
                  <a:pt x="113" y="1274"/>
                </a:lnTo>
                <a:cubicBezTo>
                  <a:pt x="115" y="1297"/>
                  <a:pt x="111" y="1314"/>
                  <a:pt x="113" y="1332"/>
                </a:cubicBezTo>
                <a:cubicBezTo>
                  <a:pt x="115" y="1351"/>
                  <a:pt x="122" y="1366"/>
                  <a:pt x="124" y="1383"/>
                </a:cubicBezTo>
                <a:cubicBezTo>
                  <a:pt x="126" y="1400"/>
                  <a:pt x="125" y="1418"/>
                  <a:pt x="128" y="1434"/>
                </a:cubicBezTo>
                <a:cubicBezTo>
                  <a:pt x="123" y="1450"/>
                  <a:pt x="99" y="1467"/>
                  <a:pt x="95" y="1487"/>
                </a:cubicBezTo>
                <a:cubicBezTo>
                  <a:pt x="91" y="1507"/>
                  <a:pt x="103" y="1535"/>
                  <a:pt x="104" y="1555"/>
                </a:cubicBezTo>
                <a:lnTo>
                  <a:pt x="95" y="1595"/>
                </a:lnTo>
                <a:lnTo>
                  <a:pt x="85" y="1629"/>
                </a:lnTo>
                <a:lnTo>
                  <a:pt x="88" y="1674"/>
                </a:lnTo>
                <a:cubicBezTo>
                  <a:pt x="86" y="1687"/>
                  <a:pt x="74" y="1696"/>
                  <a:pt x="71" y="1707"/>
                </a:cubicBezTo>
                <a:cubicBezTo>
                  <a:pt x="68" y="1718"/>
                  <a:pt x="79" y="1728"/>
                  <a:pt x="68" y="1743"/>
                </a:cubicBezTo>
                <a:cubicBezTo>
                  <a:pt x="58" y="1758"/>
                  <a:pt x="18" y="1782"/>
                  <a:pt x="10" y="1800"/>
                </a:cubicBezTo>
                <a:cubicBezTo>
                  <a:pt x="0" y="1817"/>
                  <a:pt x="11" y="1822"/>
                  <a:pt x="19" y="1854"/>
                </a:cubicBezTo>
                <a:lnTo>
                  <a:pt x="28" y="1916"/>
                </a:lnTo>
                <a:lnTo>
                  <a:pt x="64" y="1982"/>
                </a:lnTo>
                <a:lnTo>
                  <a:pt x="71" y="2037"/>
                </a:lnTo>
                <a:lnTo>
                  <a:pt x="85" y="2090"/>
                </a:lnTo>
                <a:lnTo>
                  <a:pt x="173" y="2259"/>
                </a:lnTo>
                <a:lnTo>
                  <a:pt x="223" y="2352"/>
                </a:lnTo>
                <a:lnTo>
                  <a:pt x="249" y="2402"/>
                </a:lnTo>
                <a:lnTo>
                  <a:pt x="301" y="2490"/>
                </a:lnTo>
                <a:lnTo>
                  <a:pt x="335" y="2559"/>
                </a:lnTo>
                <a:lnTo>
                  <a:pt x="362" y="2615"/>
                </a:lnTo>
                <a:cubicBezTo>
                  <a:pt x="371" y="2634"/>
                  <a:pt x="385" y="2659"/>
                  <a:pt x="391" y="2676"/>
                </a:cubicBezTo>
                <a:cubicBezTo>
                  <a:pt x="397" y="2693"/>
                  <a:pt x="392" y="2702"/>
                  <a:pt x="401" y="2717"/>
                </a:cubicBezTo>
                <a:lnTo>
                  <a:pt x="443" y="2765"/>
                </a:lnTo>
                <a:lnTo>
                  <a:pt x="346" y="2816"/>
                </a:lnTo>
                <a:lnTo>
                  <a:pt x="262" y="2874"/>
                </a:lnTo>
                <a:cubicBezTo>
                  <a:pt x="248" y="2892"/>
                  <a:pt x="263" y="2915"/>
                  <a:pt x="263" y="2922"/>
                </a:cubicBezTo>
                <a:cubicBezTo>
                  <a:pt x="263" y="2929"/>
                  <a:pt x="254" y="2913"/>
                  <a:pt x="260" y="2919"/>
                </a:cubicBezTo>
                <a:cubicBezTo>
                  <a:pt x="266" y="2932"/>
                  <a:pt x="276" y="2956"/>
                  <a:pt x="298" y="2958"/>
                </a:cubicBezTo>
                <a:lnTo>
                  <a:pt x="386" y="2942"/>
                </a:lnTo>
                <a:lnTo>
                  <a:pt x="367" y="2961"/>
                </a:lnTo>
                <a:lnTo>
                  <a:pt x="341" y="3069"/>
                </a:lnTo>
                <a:lnTo>
                  <a:pt x="370" y="3103"/>
                </a:lnTo>
                <a:lnTo>
                  <a:pt x="298" y="3273"/>
                </a:lnTo>
                <a:lnTo>
                  <a:pt x="268" y="3344"/>
                </a:lnTo>
                <a:cubicBezTo>
                  <a:pt x="266" y="3363"/>
                  <a:pt x="269" y="3380"/>
                  <a:pt x="284" y="3389"/>
                </a:cubicBezTo>
                <a:cubicBezTo>
                  <a:pt x="296" y="3397"/>
                  <a:pt x="335" y="3407"/>
                  <a:pt x="361" y="3396"/>
                </a:cubicBezTo>
                <a:lnTo>
                  <a:pt x="443" y="3321"/>
                </a:lnTo>
                <a:lnTo>
                  <a:pt x="491" y="3249"/>
                </a:lnTo>
                <a:lnTo>
                  <a:pt x="515" y="3140"/>
                </a:lnTo>
                <a:lnTo>
                  <a:pt x="564" y="3103"/>
                </a:lnTo>
                <a:lnTo>
                  <a:pt x="588" y="3055"/>
                </a:lnTo>
                <a:lnTo>
                  <a:pt x="631" y="2934"/>
                </a:lnTo>
                <a:lnTo>
                  <a:pt x="647" y="2831"/>
                </a:lnTo>
                <a:lnTo>
                  <a:pt x="668" y="2811"/>
                </a:lnTo>
                <a:cubicBezTo>
                  <a:pt x="671" y="2801"/>
                  <a:pt x="665" y="2789"/>
                  <a:pt x="667" y="2771"/>
                </a:cubicBezTo>
                <a:cubicBezTo>
                  <a:pt x="669" y="2753"/>
                  <a:pt x="679" y="2716"/>
                  <a:pt x="680" y="2702"/>
                </a:cubicBezTo>
                <a:cubicBezTo>
                  <a:pt x="678" y="2685"/>
                  <a:pt x="670" y="2695"/>
                  <a:pt x="670" y="2685"/>
                </a:cubicBezTo>
                <a:lnTo>
                  <a:pt x="679" y="2640"/>
                </a:lnTo>
                <a:lnTo>
                  <a:pt x="676" y="2589"/>
                </a:lnTo>
                <a:lnTo>
                  <a:pt x="685" y="2499"/>
                </a:lnTo>
                <a:lnTo>
                  <a:pt x="703" y="2448"/>
                </a:lnTo>
                <a:lnTo>
                  <a:pt x="712" y="2400"/>
                </a:lnTo>
                <a:lnTo>
                  <a:pt x="718" y="2331"/>
                </a:lnTo>
                <a:lnTo>
                  <a:pt x="733" y="2257"/>
                </a:lnTo>
                <a:lnTo>
                  <a:pt x="760" y="2133"/>
                </a:lnTo>
                <a:cubicBezTo>
                  <a:pt x="771" y="2106"/>
                  <a:pt x="793" y="2115"/>
                  <a:pt x="799" y="2096"/>
                </a:cubicBezTo>
                <a:cubicBezTo>
                  <a:pt x="805" y="2077"/>
                  <a:pt x="802" y="2051"/>
                  <a:pt x="796" y="2021"/>
                </a:cubicBezTo>
                <a:lnTo>
                  <a:pt x="764" y="1916"/>
                </a:lnTo>
                <a:lnTo>
                  <a:pt x="769" y="1788"/>
                </a:lnTo>
                <a:lnTo>
                  <a:pt x="757" y="1725"/>
                </a:lnTo>
                <a:lnTo>
                  <a:pt x="758" y="1676"/>
                </a:lnTo>
                <a:lnTo>
                  <a:pt x="745" y="1625"/>
                </a:lnTo>
                <a:lnTo>
                  <a:pt x="740" y="1476"/>
                </a:lnTo>
                <a:lnTo>
                  <a:pt x="757" y="1418"/>
                </a:lnTo>
                <a:lnTo>
                  <a:pt x="767" y="1338"/>
                </a:lnTo>
                <a:lnTo>
                  <a:pt x="787" y="1280"/>
                </a:lnTo>
                <a:lnTo>
                  <a:pt x="797" y="1223"/>
                </a:lnTo>
                <a:lnTo>
                  <a:pt x="806" y="1218"/>
                </a:lnTo>
                <a:lnTo>
                  <a:pt x="842" y="1223"/>
                </a:lnTo>
                <a:lnTo>
                  <a:pt x="997" y="1176"/>
                </a:lnTo>
                <a:lnTo>
                  <a:pt x="1070" y="1137"/>
                </a:lnTo>
                <a:lnTo>
                  <a:pt x="1093" y="1083"/>
                </a:lnTo>
                <a:cubicBezTo>
                  <a:pt x="1116" y="1063"/>
                  <a:pt x="1187" y="1039"/>
                  <a:pt x="1207" y="1017"/>
                </a:cubicBezTo>
                <a:cubicBezTo>
                  <a:pt x="1226" y="993"/>
                  <a:pt x="1204" y="970"/>
                  <a:pt x="1210" y="951"/>
                </a:cubicBezTo>
                <a:cubicBezTo>
                  <a:pt x="1216" y="932"/>
                  <a:pt x="1238" y="919"/>
                  <a:pt x="1241" y="902"/>
                </a:cubicBezTo>
                <a:cubicBezTo>
                  <a:pt x="1243" y="881"/>
                  <a:pt x="1230" y="867"/>
                  <a:pt x="1229" y="848"/>
                </a:cubicBezTo>
                <a:cubicBezTo>
                  <a:pt x="1228" y="829"/>
                  <a:pt x="1242" y="810"/>
                  <a:pt x="1237" y="789"/>
                </a:cubicBezTo>
                <a:cubicBezTo>
                  <a:pt x="1234" y="763"/>
                  <a:pt x="1208" y="745"/>
                  <a:pt x="1201" y="720"/>
                </a:cubicBezTo>
                <a:cubicBezTo>
                  <a:pt x="1195" y="689"/>
                  <a:pt x="1208" y="660"/>
                  <a:pt x="1195" y="641"/>
                </a:cubicBezTo>
                <a:cubicBezTo>
                  <a:pt x="1179" y="620"/>
                  <a:pt x="1144" y="620"/>
                  <a:pt x="1121" y="608"/>
                </a:cubicBezTo>
                <a:cubicBezTo>
                  <a:pt x="1098" y="596"/>
                  <a:pt x="1069" y="583"/>
                  <a:pt x="1055" y="569"/>
                </a:cubicBezTo>
                <a:cubicBezTo>
                  <a:pt x="1037" y="556"/>
                  <a:pt x="1038" y="541"/>
                  <a:pt x="1037" y="522"/>
                </a:cubicBezTo>
                <a:cubicBezTo>
                  <a:pt x="1036" y="503"/>
                  <a:pt x="1044" y="481"/>
                  <a:pt x="1051" y="452"/>
                </a:cubicBezTo>
                <a:cubicBezTo>
                  <a:pt x="1058" y="423"/>
                  <a:pt x="1076" y="374"/>
                  <a:pt x="1081" y="345"/>
                </a:cubicBezTo>
                <a:cubicBezTo>
                  <a:pt x="1088" y="304"/>
                  <a:pt x="1087" y="297"/>
                  <a:pt x="1082" y="281"/>
                </a:cubicBezTo>
                <a:cubicBezTo>
                  <a:pt x="1077" y="265"/>
                  <a:pt x="1066" y="251"/>
                  <a:pt x="1052" y="246"/>
                </a:cubicBezTo>
                <a:cubicBezTo>
                  <a:pt x="1040" y="242"/>
                  <a:pt x="1016" y="232"/>
                  <a:pt x="999" y="249"/>
                </a:cubicBezTo>
                <a:cubicBezTo>
                  <a:pt x="983" y="265"/>
                  <a:pt x="963" y="309"/>
                  <a:pt x="953" y="344"/>
                </a:cubicBezTo>
                <a:cubicBezTo>
                  <a:pt x="945" y="376"/>
                  <a:pt x="945" y="434"/>
                  <a:pt x="941" y="462"/>
                </a:cubicBezTo>
                <a:lnTo>
                  <a:pt x="927" y="515"/>
                </a:lnTo>
                <a:lnTo>
                  <a:pt x="907" y="545"/>
                </a:lnTo>
                <a:lnTo>
                  <a:pt x="883" y="626"/>
                </a:lnTo>
                <a:lnTo>
                  <a:pt x="866" y="690"/>
                </a:lnTo>
                <a:lnTo>
                  <a:pt x="869" y="780"/>
                </a:lnTo>
                <a:lnTo>
                  <a:pt x="860" y="782"/>
                </a:lnTo>
                <a:lnTo>
                  <a:pt x="832" y="699"/>
                </a:lnTo>
                <a:lnTo>
                  <a:pt x="794" y="659"/>
                </a:lnTo>
                <a:cubicBezTo>
                  <a:pt x="777" y="648"/>
                  <a:pt x="750" y="636"/>
                  <a:pt x="727" y="633"/>
                </a:cubicBezTo>
                <a:cubicBezTo>
                  <a:pt x="706" y="630"/>
                  <a:pt x="677" y="642"/>
                  <a:pt x="656" y="641"/>
                </a:cubicBezTo>
                <a:cubicBezTo>
                  <a:pt x="634" y="640"/>
                  <a:pt x="610" y="632"/>
                  <a:pt x="602" y="627"/>
                </a:cubicBezTo>
                <a:lnTo>
                  <a:pt x="605" y="609"/>
                </a:lnTo>
                <a:lnTo>
                  <a:pt x="533" y="545"/>
                </a:lnTo>
                <a:cubicBezTo>
                  <a:pt x="524" y="530"/>
                  <a:pt x="544" y="530"/>
                  <a:pt x="550" y="521"/>
                </a:cubicBezTo>
                <a:cubicBezTo>
                  <a:pt x="556" y="512"/>
                  <a:pt x="565" y="503"/>
                  <a:pt x="572" y="489"/>
                </a:cubicBezTo>
                <a:cubicBezTo>
                  <a:pt x="582" y="469"/>
                  <a:pt x="591" y="455"/>
                  <a:pt x="595" y="434"/>
                </a:cubicBezTo>
                <a:cubicBezTo>
                  <a:pt x="597" y="419"/>
                  <a:pt x="596" y="402"/>
                  <a:pt x="593" y="399"/>
                </a:cubicBezTo>
                <a:cubicBezTo>
                  <a:pt x="590" y="396"/>
                  <a:pt x="578" y="393"/>
                  <a:pt x="578" y="389"/>
                </a:cubicBezTo>
                <a:cubicBezTo>
                  <a:pt x="578" y="385"/>
                  <a:pt x="588" y="378"/>
                  <a:pt x="592" y="374"/>
                </a:cubicBezTo>
                <a:lnTo>
                  <a:pt x="604" y="365"/>
                </a:lnTo>
                <a:lnTo>
                  <a:pt x="599" y="342"/>
                </a:lnTo>
                <a:lnTo>
                  <a:pt x="613" y="345"/>
                </a:lnTo>
                <a:lnTo>
                  <a:pt x="602" y="306"/>
                </a:lnTo>
                <a:cubicBezTo>
                  <a:pt x="603" y="298"/>
                  <a:pt x="617" y="300"/>
                  <a:pt x="617" y="294"/>
                </a:cubicBezTo>
                <a:cubicBezTo>
                  <a:pt x="618" y="290"/>
                  <a:pt x="600" y="277"/>
                  <a:pt x="599" y="270"/>
                </a:cubicBezTo>
                <a:lnTo>
                  <a:pt x="622" y="261"/>
                </a:lnTo>
                <a:cubicBezTo>
                  <a:pt x="621" y="252"/>
                  <a:pt x="594" y="221"/>
                  <a:pt x="593" y="216"/>
                </a:cubicBezTo>
                <a:cubicBezTo>
                  <a:pt x="594" y="211"/>
                  <a:pt x="623" y="249"/>
                  <a:pt x="617" y="231"/>
                </a:cubicBezTo>
                <a:cubicBezTo>
                  <a:pt x="611" y="213"/>
                  <a:pt x="599" y="197"/>
                  <a:pt x="595" y="189"/>
                </a:cubicBezTo>
                <a:cubicBezTo>
                  <a:pt x="591" y="182"/>
                  <a:pt x="575" y="164"/>
                  <a:pt x="604" y="177"/>
                </a:cubicBezTo>
                <a:cubicBezTo>
                  <a:pt x="633" y="190"/>
                  <a:pt x="581" y="155"/>
                  <a:pt x="575" y="146"/>
                </a:cubicBezTo>
                <a:cubicBezTo>
                  <a:pt x="569" y="137"/>
                  <a:pt x="565" y="127"/>
                  <a:pt x="566" y="122"/>
                </a:cubicBezTo>
                <a:cubicBezTo>
                  <a:pt x="567" y="117"/>
                  <a:pt x="584" y="121"/>
                  <a:pt x="581" y="117"/>
                </a:cubicBezTo>
                <a:cubicBezTo>
                  <a:pt x="578" y="113"/>
                  <a:pt x="560" y="107"/>
                  <a:pt x="550" y="98"/>
                </a:cubicBezTo>
                <a:cubicBezTo>
                  <a:pt x="540" y="89"/>
                  <a:pt x="537" y="74"/>
                  <a:pt x="523" y="63"/>
                </a:cubicBezTo>
                <a:cubicBezTo>
                  <a:pt x="507" y="48"/>
                  <a:pt x="485" y="40"/>
                  <a:pt x="467" y="31"/>
                </a:cubicBezTo>
                <a:cubicBezTo>
                  <a:pt x="449" y="22"/>
                  <a:pt x="434" y="16"/>
                  <a:pt x="416" y="11"/>
                </a:cubicBezTo>
                <a:cubicBezTo>
                  <a:pt x="398" y="6"/>
                  <a:pt x="378" y="0"/>
                  <a:pt x="359" y="2"/>
                </a:cubicBezTo>
                <a:cubicBezTo>
                  <a:pt x="339" y="5"/>
                  <a:pt x="321" y="19"/>
                  <a:pt x="304" y="21"/>
                </a:cubicBezTo>
                <a:cubicBezTo>
                  <a:pt x="287" y="23"/>
                  <a:pt x="275" y="8"/>
                  <a:pt x="256" y="12"/>
                </a:cubicBezTo>
                <a:cubicBezTo>
                  <a:pt x="239" y="15"/>
                  <a:pt x="208" y="31"/>
                  <a:pt x="190" y="44"/>
                </a:cubicBezTo>
                <a:lnTo>
                  <a:pt x="136" y="87"/>
                </a:lnTo>
                <a:cubicBezTo>
                  <a:pt x="127" y="92"/>
                  <a:pt x="137" y="72"/>
                  <a:pt x="134" y="75"/>
                </a:cubicBezTo>
                <a:cubicBezTo>
                  <a:pt x="132" y="77"/>
                  <a:pt x="125" y="96"/>
                  <a:pt x="121" y="104"/>
                </a:cubicBezTo>
                <a:cubicBezTo>
                  <a:pt x="118" y="105"/>
                  <a:pt x="117" y="80"/>
                  <a:pt x="115" y="84"/>
                </a:cubicBezTo>
                <a:cubicBezTo>
                  <a:pt x="113" y="88"/>
                  <a:pt x="115" y="111"/>
                  <a:pt x="112" y="126"/>
                </a:cubicBezTo>
                <a:cubicBezTo>
                  <a:pt x="109" y="141"/>
                  <a:pt x="100" y="170"/>
                  <a:pt x="94" y="174"/>
                </a:cubicBezTo>
                <a:cubicBezTo>
                  <a:pt x="90" y="187"/>
                  <a:pt x="72" y="133"/>
                  <a:pt x="77" y="152"/>
                </a:cubicBezTo>
                <a:cubicBezTo>
                  <a:pt x="82" y="171"/>
                  <a:pt x="86" y="196"/>
                  <a:pt x="85" y="200"/>
                </a:cubicBezTo>
                <a:cubicBezTo>
                  <a:pt x="84" y="204"/>
                  <a:pt x="73" y="170"/>
                  <a:pt x="70" y="176"/>
                </a:cubicBezTo>
                <a:cubicBezTo>
                  <a:pt x="87" y="212"/>
                  <a:pt x="67" y="215"/>
                  <a:pt x="68" y="237"/>
                </a:cubicBezTo>
                <a:cubicBezTo>
                  <a:pt x="66" y="252"/>
                  <a:pt x="77" y="263"/>
                  <a:pt x="58" y="269"/>
                </a:cubicBezTo>
                <a:cubicBezTo>
                  <a:pt x="39" y="275"/>
                  <a:pt x="77" y="275"/>
                  <a:pt x="77" y="279"/>
                </a:cubicBezTo>
                <a:cubicBezTo>
                  <a:pt x="77" y="283"/>
                  <a:pt x="74" y="297"/>
                  <a:pt x="58" y="294"/>
                </a:cubicBezTo>
                <a:cubicBezTo>
                  <a:pt x="42" y="291"/>
                  <a:pt x="80" y="310"/>
                  <a:pt x="85" y="318"/>
                </a:cubicBezTo>
                <a:cubicBezTo>
                  <a:pt x="90" y="326"/>
                  <a:pt x="85" y="334"/>
                  <a:pt x="89" y="344"/>
                </a:cubicBezTo>
                <a:lnTo>
                  <a:pt x="109" y="377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87843"/>
                  <a:invGamma/>
                </a:srgbClr>
              </a:gs>
            </a:gsLst>
            <a:lin ang="5400000" scaled="1"/>
          </a:gradFill>
          <a:ln w="12700" cap="flat" cmpd="sng">
            <a:solidFill>
              <a:srgbClr val="969696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597352"/>
            <a:ext cx="187166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09892" y="836712"/>
            <a:ext cx="39490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Количество подписчиков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5290 человек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61422"/>
            <a:ext cx="5487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«Пресс-служба Главы города Лянтор»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D:\Desktop\фото для презент\Алсу\12 слайд\2023-09-21_12-08-3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95" y="1792802"/>
            <a:ext cx="1688052" cy="218707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фото для презент\Алсу\12 слайд\2023-09-21_12-49-5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066" y="1781841"/>
            <a:ext cx="2056467" cy="219803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фото для презент\Алсу\12 слайд\2023-09-21_12-50-37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" r="2608"/>
          <a:stretch/>
        </p:blipFill>
        <p:spPr bwMode="auto">
          <a:xfrm>
            <a:off x="4278295" y="4215797"/>
            <a:ext cx="2375032" cy="215752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Desktop\фото для презент\Алсу\12 слайд\2023-09-21_12-51-2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996" y="1783870"/>
            <a:ext cx="2068411" cy="218543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Desktop\фото для презент\Алсу\12 слайд\2023-09-21_12-52-49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"/>
          <a:stretch/>
        </p:blipFill>
        <p:spPr bwMode="auto">
          <a:xfrm>
            <a:off x="337826" y="4210675"/>
            <a:ext cx="1872791" cy="216265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Desktop\фото для презент\Алсу\12 слайд\2023-09-21_12-53-28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86" y="1783151"/>
            <a:ext cx="1700894" cy="219672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D:\Desktop\фото для презент\Алсу\12 слайд\2023-09-21_12-54-4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681" y="4210675"/>
            <a:ext cx="1770628" cy="216264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:\Desktop\фото для презент\Алсу\12 слайд\2023-09-21_12-55-18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182" y="4210676"/>
            <a:ext cx="2027951" cy="216264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922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597352"/>
            <a:ext cx="187166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" t="188" r="1602" b="13068"/>
          <a:stretch/>
        </p:blipFill>
        <p:spPr bwMode="auto">
          <a:xfrm>
            <a:off x="6588224" y="1778253"/>
            <a:ext cx="2197463" cy="209912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627784" y="361422"/>
            <a:ext cx="5487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«Пресс-служба Главы города Лянтор»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D:\Desktop\фото для презент\Алсу\13 слайд\2023-09-21_14-35-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8253"/>
            <a:ext cx="2182574" cy="211191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Desktop\фото для презент\Алсу\13 слайд\2023-09-21_14-36-2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270" y="1778253"/>
            <a:ext cx="2021339" cy="210368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Desktop\фото для презент\Алсу\13 слайд\2023-09-21_14-36-5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63205"/>
            <a:ext cx="2288514" cy="221442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Desktop\фото для презент\Алсу\13 слайд\2023-09-21_14-37-3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63472"/>
            <a:ext cx="2492456" cy="221755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D:\Desktop\фото для презент\Алсу\13 слайд\2023-09-21_14-38-3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4136"/>
            <a:ext cx="1631553" cy="210368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:\Desktop\фото для презент\Алсу\13 слайд\2023-09-21_14-39-3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163206"/>
            <a:ext cx="2308475" cy="221442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38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597352"/>
            <a:ext cx="187166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3" t="16218" r="39901" b="12981"/>
          <a:stretch/>
        </p:blipFill>
        <p:spPr bwMode="auto">
          <a:xfrm>
            <a:off x="572615" y="4221088"/>
            <a:ext cx="1544679" cy="212600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709892" y="836712"/>
            <a:ext cx="40852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Количество подписчиков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10282 человек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151279" y="375046"/>
            <a:ext cx="6829690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«Город.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Лянторский</a:t>
            </a: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информационный </a:t>
            </a: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портал»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D:\Desktop\фото для презент\1\2023-09-18_17-55-4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4283968" y="4215313"/>
            <a:ext cx="1619321" cy="212600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Desktop\нац кухня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0" b="1324"/>
          <a:stretch/>
        </p:blipFill>
        <p:spPr bwMode="auto">
          <a:xfrm>
            <a:off x="606601" y="1803680"/>
            <a:ext cx="1510694" cy="213905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esktop\Адреналин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924" y="4221088"/>
            <a:ext cx="1519396" cy="212600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Desktop\Этновзгл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32450"/>
            <a:ext cx="1489825" cy="206178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Desktop\анонс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32450"/>
            <a:ext cx="1490268" cy="211028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Desktop\горд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293" y="1832450"/>
            <a:ext cx="2267965" cy="206178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D:\Desktop\день р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947" y="4202525"/>
            <a:ext cx="2329746" cy="214457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36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7100102" y="6584361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482" y="1797899"/>
            <a:ext cx="2150542" cy="219118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D:\Desktop\фото для презент\1\2023-09-18_17-51-0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780" y="4175700"/>
            <a:ext cx="1785761" cy="222928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D:\Desktop\фото для презент\1\2023-09-18_17-54-1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530" y="4203226"/>
            <a:ext cx="1877470" cy="221994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фото для презент\1\2023-09-18_17-51-5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22" y="4193882"/>
            <a:ext cx="1953398" cy="222928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267743" y="509045"/>
            <a:ext cx="6829690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«Город.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Лянторский</a:t>
            </a: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информационный </a:t>
            </a: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портал»</a:t>
            </a:r>
          </a:p>
        </p:txBody>
      </p:sp>
      <p:pic>
        <p:nvPicPr>
          <p:cNvPr id="5124" name="Picture 4" descr="D:\Desktop\капля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64" y="1776567"/>
            <a:ext cx="1609922" cy="221251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Desktop\Караб ролик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77" y="4203226"/>
            <a:ext cx="2033849" cy="2231896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Desktop\казак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" r="1610"/>
          <a:stretch/>
        </p:blipFill>
        <p:spPr bwMode="auto">
          <a:xfrm>
            <a:off x="4942493" y="1797899"/>
            <a:ext cx="2077779" cy="220135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Desktop\тер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41" y="1783810"/>
            <a:ext cx="2082119" cy="220527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42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8"/>
          <p:cNvSpPr txBox="1">
            <a:spLocks/>
          </p:cNvSpPr>
          <p:nvPr/>
        </p:nvSpPr>
        <p:spPr>
          <a:xfrm>
            <a:off x="3086656" y="332656"/>
            <a:ext cx="4551824" cy="830997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«Лянтор многонациональный»</a:t>
            </a:r>
          </a:p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089" y="6567496"/>
            <a:ext cx="187166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714158" y="897107"/>
            <a:ext cx="3982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Количество подписчиков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1417 человек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D:\Desktop\фото для презент\Алсу\16 слайд\2023-09-21_14-43-5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25361"/>
            <a:ext cx="1957493" cy="242874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Desktop\фото для презент\Алсу\16 слайд\2023-09-21_14-44-5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3954265"/>
            <a:ext cx="1844291" cy="244977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Desktop\фото для презент\Алсу\16 слайд\2023-09-21_14-44-2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25361"/>
            <a:ext cx="1854424" cy="242874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54265"/>
            <a:ext cx="1776047" cy="244977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92" y="1925360"/>
            <a:ext cx="2015791" cy="240666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988" y="3917266"/>
            <a:ext cx="1823730" cy="248677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85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19495" r="40417" b="10376"/>
          <a:stretch/>
        </p:blipFill>
        <p:spPr bwMode="auto">
          <a:xfrm>
            <a:off x="593485" y="3782003"/>
            <a:ext cx="1792900" cy="248308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86174"/>
            <a:ext cx="1774825" cy="184150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2" t="17444" r="40126" b="10441"/>
          <a:stretch/>
        </p:blipFill>
        <p:spPr bwMode="auto">
          <a:xfrm>
            <a:off x="2767553" y="1799791"/>
            <a:ext cx="1518689" cy="214711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0" t="12194" r="32995" b="13138"/>
          <a:stretch/>
        </p:blipFill>
        <p:spPr bwMode="auto">
          <a:xfrm>
            <a:off x="4644008" y="1799791"/>
            <a:ext cx="1686729" cy="214711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455" y="1799791"/>
            <a:ext cx="1850254" cy="213349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227" y="4156611"/>
            <a:ext cx="1675445" cy="214605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454" y="4156611"/>
            <a:ext cx="1792900" cy="214605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561" y="4156611"/>
            <a:ext cx="1576036" cy="214605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Заголовок 8"/>
          <p:cNvSpPr txBox="1">
            <a:spLocks/>
          </p:cNvSpPr>
          <p:nvPr/>
        </p:nvSpPr>
        <p:spPr>
          <a:xfrm>
            <a:off x="3155865" y="476672"/>
            <a:ext cx="4551824" cy="830997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«Лянтор многонациональный»</a:t>
            </a:r>
          </a:p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597352"/>
            <a:ext cx="187166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8"/>
          <p:cNvSpPr txBox="1">
            <a:spLocks/>
          </p:cNvSpPr>
          <p:nvPr/>
        </p:nvSpPr>
        <p:spPr>
          <a:xfrm>
            <a:off x="3148292" y="404664"/>
            <a:ext cx="4551824" cy="830997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«Лянтор многонациональный»</a:t>
            </a:r>
          </a:p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0"/>
          <a:stretch/>
        </p:blipFill>
        <p:spPr bwMode="auto">
          <a:xfrm>
            <a:off x="452391" y="4018059"/>
            <a:ext cx="1772972" cy="231372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3" t="14749" r="40164" b="34388"/>
          <a:stretch/>
        </p:blipFill>
        <p:spPr bwMode="auto">
          <a:xfrm>
            <a:off x="4968880" y="1737545"/>
            <a:ext cx="2120902" cy="210525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7" t="11838" r="33873" b="22738"/>
          <a:stretch/>
        </p:blipFill>
        <p:spPr bwMode="auto">
          <a:xfrm>
            <a:off x="6676185" y="4006299"/>
            <a:ext cx="2047861" cy="233040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D:\Desktop\фото для презент\Алсу\18 слайд\2023-09-21_15-05-5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36" y="1737545"/>
            <a:ext cx="2245916" cy="208728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Desktop\фото для презент\Алсу\18 слайд\2023-09-21_15-18-5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37545"/>
            <a:ext cx="2214924" cy="209636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Desktop\фото для презент\Алсу\18 слайд\2023-09-21_15-20-1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376" y="3994539"/>
            <a:ext cx="2120273" cy="236644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Desktop\фото для презент\Алсу\18 слайд\2023-09-21_15-21-39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06299"/>
            <a:ext cx="1820147" cy="235468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399" y="1737545"/>
            <a:ext cx="1567763" cy="210935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43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2" t="28442" r="40841" b="18588"/>
          <a:stretch/>
        </p:blipFill>
        <p:spPr bwMode="auto">
          <a:xfrm>
            <a:off x="395536" y="1851715"/>
            <a:ext cx="1873527" cy="199680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9" t="11539" r="33216" b="15882"/>
          <a:stretch/>
        </p:blipFill>
        <p:spPr bwMode="auto">
          <a:xfrm>
            <a:off x="2539437" y="4220074"/>
            <a:ext cx="1604646" cy="197229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5" t="17149" r="32437" b="22878"/>
          <a:stretch/>
        </p:blipFill>
        <p:spPr bwMode="auto">
          <a:xfrm>
            <a:off x="4454475" y="1864430"/>
            <a:ext cx="1992271" cy="1972738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1" t="17009" r="33074" b="21766"/>
          <a:stretch/>
        </p:blipFill>
        <p:spPr bwMode="auto">
          <a:xfrm>
            <a:off x="6736876" y="1875366"/>
            <a:ext cx="1884030" cy="1961802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7" t="14462" r="33142" b="19683"/>
          <a:stretch/>
        </p:blipFill>
        <p:spPr bwMode="auto">
          <a:xfrm>
            <a:off x="2462650" y="1863067"/>
            <a:ext cx="1758219" cy="197410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00" y="4220074"/>
            <a:ext cx="1834763" cy="194262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9" b="5880"/>
          <a:stretch/>
        </p:blipFill>
        <p:spPr bwMode="auto">
          <a:xfrm>
            <a:off x="4672885" y="4220074"/>
            <a:ext cx="1555450" cy="197423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045" y="4211617"/>
            <a:ext cx="1879287" cy="197434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0" y="6552601"/>
            <a:ext cx="1878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Заголовок 8"/>
          <p:cNvSpPr txBox="1">
            <a:spLocks/>
          </p:cNvSpPr>
          <p:nvPr/>
        </p:nvSpPr>
        <p:spPr>
          <a:xfrm>
            <a:off x="3155865" y="476672"/>
            <a:ext cx="4551824" cy="830997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«Лянтор многонациональный»</a:t>
            </a:r>
          </a:p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75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7" t="22105" r="12331" b="4288"/>
          <a:stretch/>
        </p:blipFill>
        <p:spPr bwMode="auto">
          <a:xfrm>
            <a:off x="6761819" y="4293096"/>
            <a:ext cx="1950775" cy="140269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 descr="Z:\ААА\1. Буклеты - 2023 исправленные  по ПЭ на сайт\6. Информация по вопросам гражданства_Страница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585" y="428692"/>
            <a:ext cx="1941949" cy="137343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3" t="22213" r="12410" b="4607"/>
          <a:stretch/>
        </p:blipFill>
        <p:spPr bwMode="auto">
          <a:xfrm>
            <a:off x="5817671" y="3341443"/>
            <a:ext cx="1888295" cy="133356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 descr="Z:\ААА\1. Буклеты - 2023 исправленные  по ПЭ на сайт\Памятка мигрантам_Страница_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318352"/>
            <a:ext cx="1905889" cy="134773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:\ААА\1. Буклеты - 2023 исправленные  по ПЭ на сайт\Памятка мигрантам_Страница_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55086"/>
            <a:ext cx="1909156" cy="135024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725144"/>
            <a:ext cx="8690930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Визитка мигранту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Госуслуги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Буклет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для мигрантов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«Лянтор город дружбы»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Буклет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для мигрантов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«Добро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пожаловать в город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Лянтор»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Буклет для мигрантов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«Информация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 вопросам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гражданства»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Буклет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«Профилактика экстремизма в молодежной среде»</a:t>
            </a: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Памятка «Реальная ответственность за ложный терроризм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Памятки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 ответственности за незаконный оборот наркотиков иностранных граждан </a:t>
            </a: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Буклет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для родителей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«Как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избежать влияния экстремистской идеологии на подростков и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молодёжь»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marL="92075" indent="-92075">
              <a:lnSpc>
                <a:spcPts val="1500"/>
              </a:lnSpc>
              <a:buFont typeface="Arial" pitchFamily="34" charset="0"/>
              <a:buChar char="•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Памятка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«Противодействие экстремизму»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 недопущению экстремизма в трудовых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коллективах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2894476" y="255931"/>
            <a:ext cx="4488291" cy="535871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Информационно – справочные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материалы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7" t="9414" r="18634" b="9645"/>
          <a:stretch/>
        </p:blipFill>
        <p:spPr bwMode="auto">
          <a:xfrm>
            <a:off x="3453437" y="1802125"/>
            <a:ext cx="2094262" cy="150923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1" t="14922" r="12381" b="12951"/>
          <a:stretch/>
        </p:blipFill>
        <p:spPr bwMode="auto">
          <a:xfrm>
            <a:off x="6761819" y="1832213"/>
            <a:ext cx="1901339" cy="131175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 t="14836" r="12728" b="12244"/>
          <a:stretch/>
        </p:blipFill>
        <p:spPr bwMode="auto">
          <a:xfrm>
            <a:off x="969385" y="2318351"/>
            <a:ext cx="1896541" cy="133976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3" t="15610" r="12414" b="11530"/>
          <a:stretch/>
        </p:blipFill>
        <p:spPr bwMode="auto">
          <a:xfrm>
            <a:off x="395536" y="1776208"/>
            <a:ext cx="1872207" cy="131175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4" t="14735" r="12369" b="12887"/>
          <a:stretch/>
        </p:blipFill>
        <p:spPr bwMode="auto">
          <a:xfrm>
            <a:off x="3783461" y="3541281"/>
            <a:ext cx="1655116" cy="116404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0" y="6552601"/>
            <a:ext cx="1878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99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6" t="12003" r="32322" b="14080"/>
          <a:stretch/>
        </p:blipFill>
        <p:spPr bwMode="auto">
          <a:xfrm>
            <a:off x="1979712" y="1849809"/>
            <a:ext cx="1728192" cy="210094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89" b="1701"/>
          <a:stretch/>
        </p:blipFill>
        <p:spPr bwMode="auto">
          <a:xfrm>
            <a:off x="395536" y="4154563"/>
            <a:ext cx="1656184" cy="213381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0" y="6552601"/>
            <a:ext cx="1878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7708"/>
            <a:ext cx="1511188" cy="210094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254" y="1837707"/>
            <a:ext cx="1545404" cy="210094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675" y="1849808"/>
            <a:ext cx="1629595" cy="2098279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565" y="4161354"/>
            <a:ext cx="1953829" cy="213183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"/>
          <a:stretch/>
        </p:blipFill>
        <p:spPr bwMode="auto">
          <a:xfrm>
            <a:off x="6622151" y="4149079"/>
            <a:ext cx="2144074" cy="2131834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580" y="4161354"/>
            <a:ext cx="2150187" cy="213183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031" y="1849808"/>
            <a:ext cx="1676831" cy="210094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Заголовок 8"/>
          <p:cNvSpPr txBox="1">
            <a:spLocks/>
          </p:cNvSpPr>
          <p:nvPr/>
        </p:nvSpPr>
        <p:spPr>
          <a:xfrm>
            <a:off x="3491880" y="405920"/>
            <a:ext cx="2034660" cy="830997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«Мы вместе»</a:t>
            </a:r>
          </a:p>
          <a:p>
            <a:pPr>
              <a:buClr>
                <a:schemeClr val="accent6">
                  <a:lumMod val="75000"/>
                </a:schemeClr>
              </a:buClr>
              <a:buSzPct val="128000"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s://sun9-5.userapi.com/impg/dEpq59kqzn04NXRajgvZOfsh7QUathL58dyMiQ/an5ifOuZidc.jpg?size=1280x720&amp;quality=95&amp;sign=5686897a1cf0b5351ac3d76d19b6a211&amp;c_uniq_tag=XC9VyDnMhd7E3W2ygGveIyh_rb49DOJBrm9heXBl6W8&amp;type=album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151" y="8530"/>
            <a:ext cx="2521849" cy="1418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67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" t="4077" r="5165" b="6749"/>
          <a:stretch/>
        </p:blipFill>
        <p:spPr bwMode="auto">
          <a:xfrm>
            <a:off x="5609416" y="3154403"/>
            <a:ext cx="3043808" cy="301573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AutoShape 3"/>
          <p:cNvSpPr>
            <a:spLocks noChangeArrowheads="1"/>
          </p:cNvSpPr>
          <p:nvPr/>
        </p:nvSpPr>
        <p:spPr bwMode="gray">
          <a:xfrm>
            <a:off x="464244" y="1882835"/>
            <a:ext cx="6468492" cy="950480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472109" y="3056434"/>
            <a:ext cx="4891980" cy="859075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gray">
          <a:xfrm>
            <a:off x="490661" y="4191543"/>
            <a:ext cx="4544415" cy="864096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gray">
          <a:xfrm>
            <a:off x="490661" y="1958421"/>
            <a:ext cx="644207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Соглашение о сотрудничестве между МУК «ЛЦБС» и РОО ХМАО -  Югры по борьбе с противоправным контентом и просветительской деятельности в сети Интернет «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Киберхранители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551260" y="3084512"/>
            <a:ext cx="5137819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Доступ эксперта к АИС «Поиск» для выявления сайтов, распространяющих запрещенную информацию в сети «Интернет».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gray">
          <a:xfrm>
            <a:off x="559049" y="4333079"/>
            <a:ext cx="458901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Мониторинг Интернет-ресурсов, содержащих террористические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материалы.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AutoShape 5"/>
          <p:cNvSpPr>
            <a:spLocks noChangeArrowheads="1"/>
          </p:cNvSpPr>
          <p:nvPr/>
        </p:nvSpPr>
        <p:spPr bwMode="gray">
          <a:xfrm>
            <a:off x="472108" y="5320406"/>
            <a:ext cx="4171900" cy="849735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59049" y="5438658"/>
            <a:ext cx="4228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Передача данных о противоправных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контентах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в РОО «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Киберхранители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Заголовок 2"/>
          <p:cNvSpPr txBox="1">
            <a:spLocks/>
          </p:cNvSpPr>
          <p:nvPr/>
        </p:nvSpPr>
        <p:spPr>
          <a:xfrm>
            <a:off x="2887464" y="332656"/>
            <a:ext cx="4488291" cy="535871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Киберволонтерское движение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36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>
            <a:spLocks noGrp="1"/>
          </p:cNvSpPr>
          <p:nvPr>
            <p:ph idx="1"/>
          </p:nvPr>
        </p:nvSpPr>
        <p:spPr>
          <a:xfrm>
            <a:off x="4932040" y="899806"/>
            <a:ext cx="3960123" cy="4272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Профилактические мероприятия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0" y="6552601"/>
            <a:ext cx="1878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2887464" y="332656"/>
            <a:ext cx="4488291" cy="535871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Киберволонтерское движение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Desktop\Кибер к презент\2023-09-14_18-10-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86722"/>
            <a:ext cx="2147758" cy="213347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Кибер к презент\2023-09-14_18-11-0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"/>
          <a:stretch/>
        </p:blipFill>
        <p:spPr bwMode="auto">
          <a:xfrm>
            <a:off x="6290910" y="1786722"/>
            <a:ext cx="2313538" cy="2133477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Desktop\Кибер к презент\aR-26BBayUw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26" b="22045"/>
          <a:stretch/>
        </p:blipFill>
        <p:spPr bwMode="auto">
          <a:xfrm>
            <a:off x="3676030" y="4083085"/>
            <a:ext cx="2150042" cy="235261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Desktop\Кибер к презент\TChsqiUou-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02" y="4091981"/>
            <a:ext cx="3113097" cy="233482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Desktop\Кибер к презент\2023-09-14_18-09-5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71" y="4083086"/>
            <a:ext cx="2793967" cy="2352613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0" t="8301" r="5039" b="7782"/>
          <a:stretch/>
        </p:blipFill>
        <p:spPr bwMode="auto">
          <a:xfrm>
            <a:off x="3008177" y="1786722"/>
            <a:ext cx="2970594" cy="214918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42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8" descr="YG_circ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465" y="1907643"/>
            <a:ext cx="2195382" cy="2163541"/>
          </a:xfrm>
          <a:prstGeom prst="rect">
            <a:avLst/>
          </a:prstGeom>
          <a:noFill/>
        </p:spPr>
      </p:pic>
      <p:sp>
        <p:nvSpPr>
          <p:cNvPr id="8" name="Объект 3"/>
          <p:cNvSpPr>
            <a:spLocks noGrp="1"/>
          </p:cNvSpPr>
          <p:nvPr>
            <p:ph idx="1"/>
          </p:nvPr>
        </p:nvSpPr>
        <p:spPr>
          <a:xfrm>
            <a:off x="2581003" y="2168863"/>
            <a:ext cx="4078190" cy="554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Городская интеллектуальная игра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кибербезопасности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«CYBER-КВИЗ»</a:t>
            </a:r>
          </a:p>
        </p:txBody>
      </p:sp>
      <p:sp>
        <p:nvSpPr>
          <p:cNvPr id="11" name="Объект 3"/>
          <p:cNvSpPr txBox="1">
            <a:spLocks/>
          </p:cNvSpPr>
          <p:nvPr/>
        </p:nvSpPr>
        <p:spPr>
          <a:xfrm>
            <a:off x="3324311" y="1677381"/>
            <a:ext cx="2583511" cy="510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600" b="1" dirty="0">
              <a:solidFill>
                <a:srgbClr val="123B6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630835"/>
              </p:ext>
            </p:extLst>
          </p:nvPr>
        </p:nvGraphicFramePr>
        <p:xfrm>
          <a:off x="539552" y="4704669"/>
          <a:ext cx="7978947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538"/>
                <a:gridCol w="1209392"/>
                <a:gridCol w="1209392"/>
                <a:gridCol w="1129527"/>
                <a:gridCol w="1582098"/>
              </a:tblGrid>
              <a:tr h="56223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выявленных противоправных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контентов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месяцев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445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Сотрудниками МУК «ЛЦБС», в соответствии с ФСЭМ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252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26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Киберволонтерами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Объект 3"/>
          <p:cNvSpPr txBox="1">
            <a:spLocks/>
          </p:cNvSpPr>
          <p:nvPr/>
        </p:nvSpPr>
        <p:spPr>
          <a:xfrm>
            <a:off x="1193852" y="4179087"/>
            <a:ext cx="6852492" cy="510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Динамика выявления противоправного контента  за 2020-2023 гг.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0" y="6552601"/>
            <a:ext cx="1878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B_circle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9276" y="1934215"/>
            <a:ext cx="2146300" cy="21463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301720" y="2560277"/>
            <a:ext cx="235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476671"/>
            <a:ext cx="4345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Киберволонтерское движение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Z:\МЕТОДИЧЕСКИЙ СЕКТОР\ФОТО МЕРОПРИЯТИЙ\ФОТО МЕРОПРИЯТИЙ 2023\ГБ2\2 квартал 2023\Литературный микс по творчеству Островского 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t="-4011" r="29020" b="-1"/>
          <a:stretch/>
        </p:blipFill>
        <p:spPr bwMode="auto">
          <a:xfrm>
            <a:off x="738119" y="2187905"/>
            <a:ext cx="1844010" cy="16731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2" r="26862"/>
          <a:stretch/>
        </p:blipFill>
        <p:spPr bwMode="auto">
          <a:xfrm>
            <a:off x="6493480" y="2117921"/>
            <a:ext cx="1797892" cy="1813109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46653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 rot="5400000">
            <a:off x="-93821" y="2812405"/>
            <a:ext cx="3703637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gray">
          <a:xfrm>
            <a:off x="785895" y="3939440"/>
            <a:ext cx="1954212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Подписчиков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официальных страниц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социальных сетях «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», «Одноклассники»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 rot="5400000">
            <a:off x="2707719" y="2812405"/>
            <a:ext cx="3703637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10" descr="LB_circl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574" y="2171631"/>
            <a:ext cx="1176337" cy="1174750"/>
          </a:xfrm>
          <a:prstGeom prst="rect">
            <a:avLst/>
          </a:prstGeom>
          <a:noFill/>
        </p:spPr>
      </p:pic>
      <p:pic>
        <p:nvPicPr>
          <p:cNvPr id="12" name="Picture 11" descr="YG_circ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7732" y="2203158"/>
            <a:ext cx="1192212" cy="1192212"/>
          </a:xfrm>
          <a:prstGeom prst="rect">
            <a:avLst/>
          </a:prstGeom>
          <a:noFill/>
        </p:spPr>
      </p:pic>
      <p:pic>
        <p:nvPicPr>
          <p:cNvPr id="16" name="Picture 15" descr="O_chevron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4332" y="3531339"/>
            <a:ext cx="412750" cy="363537"/>
          </a:xfrm>
          <a:prstGeom prst="rect">
            <a:avLst/>
          </a:prstGeom>
          <a:noFill/>
        </p:spPr>
      </p:pic>
      <p:pic>
        <p:nvPicPr>
          <p:cNvPr id="17" name="Picture 16" descr="O_chevron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6626" y="3459163"/>
            <a:ext cx="412750" cy="363537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04" y="679826"/>
            <a:ext cx="1560681" cy="10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339753" y="260648"/>
            <a:ext cx="5976663" cy="92697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Средние показатели деятельности за отчетный период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07693" y="2530809"/>
            <a:ext cx="83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16 989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78660" y="2574340"/>
            <a:ext cx="864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2500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gray">
          <a:xfrm>
            <a:off x="3566732" y="4023449"/>
            <a:ext cx="1954212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Информационных материалов, опубликованных в печатных и электронных СМИ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AutoShape 7"/>
          <p:cNvSpPr>
            <a:spLocks noChangeArrowheads="1"/>
          </p:cNvSpPr>
          <p:nvPr/>
        </p:nvSpPr>
        <p:spPr bwMode="gray">
          <a:xfrm rot="5400000">
            <a:off x="5578227" y="2836862"/>
            <a:ext cx="3703637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1" name="Picture 10" descr="LB_circl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1876" y="2220620"/>
            <a:ext cx="1176337" cy="117475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6997997" y="2678128"/>
            <a:ext cx="864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6500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gray">
          <a:xfrm>
            <a:off x="6444208" y="4036894"/>
            <a:ext cx="1954212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Среднее количество ежедневных просмотров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Picture 15" descr="O_chevron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3670" y="3554996"/>
            <a:ext cx="412750" cy="363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920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96498"/>
              </p:ext>
            </p:extLst>
          </p:nvPr>
        </p:nvGraphicFramePr>
        <p:xfrm>
          <a:off x="323528" y="1896344"/>
          <a:ext cx="8424936" cy="4556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7488832"/>
              </a:tblGrid>
              <a:tr h="11392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11392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11392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11392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2" name="AutoShape 4"/>
          <p:cNvSpPr>
            <a:spLocks noChangeArrowheads="1"/>
          </p:cNvSpPr>
          <p:nvPr/>
        </p:nvSpPr>
        <p:spPr bwMode="gray">
          <a:xfrm>
            <a:off x="1250468" y="5321717"/>
            <a:ext cx="7425988" cy="85632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1" name="AutoShape 4"/>
          <p:cNvSpPr>
            <a:spLocks noChangeArrowheads="1"/>
          </p:cNvSpPr>
          <p:nvPr/>
        </p:nvSpPr>
        <p:spPr bwMode="gray">
          <a:xfrm>
            <a:off x="1283782" y="4185074"/>
            <a:ext cx="6384561" cy="85632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3086" name="Picture 14" descr="https://media0.cam.tv/media/repository/CID009CC3/posts/PID2B556.jpg?t=15359546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12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12" y="-810244"/>
            <a:ext cx="3538476" cy="2900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3" y="260648"/>
            <a:ext cx="4536504" cy="92697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Перспективы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1285911" y="3067141"/>
            <a:ext cx="5691854" cy="85632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gray">
          <a:xfrm>
            <a:off x="1283783" y="1949888"/>
            <a:ext cx="5073650" cy="86096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61344" y="2116192"/>
            <a:ext cx="523875" cy="527050"/>
            <a:chOff x="720" y="1488"/>
            <a:chExt cx="806" cy="808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gray">
            <a:xfrm>
              <a:off x="720" y="1490"/>
              <a:ext cx="806" cy="80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0" name="Picture 9" descr="dro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721" y="1488"/>
              <a:ext cx="800" cy="800"/>
            </a:xfrm>
            <a:prstGeom prst="rect">
              <a:avLst/>
            </a:prstGeom>
            <a:noFill/>
          </p:spPr>
        </p:pic>
      </p:grpSp>
      <p:sp>
        <p:nvSpPr>
          <p:cNvPr id="11" name="Text Box 10"/>
          <p:cNvSpPr txBox="1">
            <a:spLocks noChangeArrowheads="1"/>
          </p:cNvSpPr>
          <p:nvPr/>
        </p:nvSpPr>
        <p:spPr bwMode="gray">
          <a:xfrm>
            <a:off x="658468" y="2090650"/>
            <a:ext cx="327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534641" y="3254205"/>
            <a:ext cx="523875" cy="527050"/>
            <a:chOff x="1188" y="1705"/>
            <a:chExt cx="330" cy="332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gray">
            <a:xfrm>
              <a:off x="1188" y="1706"/>
              <a:ext cx="330" cy="33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4" name="Picture 13" descr="dro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1190" y="1705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15" name="Text Box 14"/>
          <p:cNvSpPr txBox="1">
            <a:spLocks noChangeArrowheads="1"/>
          </p:cNvSpPr>
          <p:nvPr/>
        </p:nvSpPr>
        <p:spPr bwMode="gray">
          <a:xfrm>
            <a:off x="623540" y="3205582"/>
            <a:ext cx="3460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34642" y="4378571"/>
            <a:ext cx="523875" cy="527050"/>
            <a:chOff x="1188" y="2532"/>
            <a:chExt cx="330" cy="332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gray">
            <a:xfrm>
              <a:off x="1188" y="2533"/>
              <a:ext cx="330" cy="331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2" name="Picture 21" descr="dro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1190" y="2532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23" name="Text Box 22"/>
          <p:cNvSpPr txBox="1">
            <a:spLocks noChangeArrowheads="1"/>
          </p:cNvSpPr>
          <p:nvPr/>
        </p:nvSpPr>
        <p:spPr bwMode="gray">
          <a:xfrm>
            <a:off x="626718" y="4335057"/>
            <a:ext cx="3270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i="1" dirty="0" smtClean="0">
                <a:solidFill>
                  <a:srgbClr val="FFFFFF"/>
                </a:solidFill>
                <a:cs typeface="Arial" charset="0"/>
              </a:rPr>
              <a:t>3</a:t>
            </a:r>
            <a:endParaRPr lang="en-US" sz="3200" b="1" i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gray">
          <a:xfrm>
            <a:off x="1509950" y="2207831"/>
            <a:ext cx="43924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Расширение аудитории в социальных сетях.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gray">
          <a:xfrm>
            <a:off x="1470623" y="3218302"/>
            <a:ext cx="55879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Увеличение количества молодежи, вовлеченной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конструктивное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социокультурное пространство</a:t>
            </a:r>
            <a:r>
              <a:rPr lang="ru-RU" sz="2400" b="1" dirty="0">
                <a:solidFill>
                  <a:srgbClr val="123B67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gray">
          <a:xfrm>
            <a:off x="1509950" y="4320846"/>
            <a:ext cx="55642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Расширение географии проекта интеллектуальной игры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кибербезопасности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«CYBER-КВИЗ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gray">
          <a:xfrm>
            <a:off x="1378912" y="5321717"/>
            <a:ext cx="73695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Сотрудничество и взаимодействие с национально – культурными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обществами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города по разработке и созданию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информационных материалов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направленных на профилактику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экстремизма (проект «Во славу героев»).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92280" y="6585582"/>
            <a:ext cx="1872208" cy="18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" y="0"/>
            <a:ext cx="2256151" cy="140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oup 19"/>
          <p:cNvGrpSpPr>
            <a:grpSpLocks/>
          </p:cNvGrpSpPr>
          <p:nvPr/>
        </p:nvGrpSpPr>
        <p:grpSpPr bwMode="auto">
          <a:xfrm>
            <a:off x="540990" y="5554728"/>
            <a:ext cx="523875" cy="527050"/>
            <a:chOff x="1188" y="2532"/>
            <a:chExt cx="330" cy="332"/>
          </a:xfrm>
        </p:grpSpPr>
        <p:sp>
          <p:nvSpPr>
            <p:cNvPr id="34" name="Oval 20"/>
            <p:cNvSpPr>
              <a:spLocks noChangeArrowheads="1"/>
            </p:cNvSpPr>
            <p:nvPr/>
          </p:nvSpPr>
          <p:spPr bwMode="gray">
            <a:xfrm>
              <a:off x="1188" y="2533"/>
              <a:ext cx="330" cy="331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5" name="Picture 21" descr="dro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1190" y="2532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19" name="Text Box 18"/>
          <p:cNvSpPr txBox="1">
            <a:spLocks noChangeArrowheads="1"/>
          </p:cNvSpPr>
          <p:nvPr/>
        </p:nvSpPr>
        <p:spPr bwMode="gray">
          <a:xfrm>
            <a:off x="639418" y="5529328"/>
            <a:ext cx="3143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i="1" dirty="0" smtClean="0">
                <a:solidFill>
                  <a:srgbClr val="FFFFFF"/>
                </a:solidFill>
                <a:cs typeface="Arial" charset="0"/>
              </a:rPr>
              <a:t>4</a:t>
            </a:r>
            <a:endParaRPr lang="en-US" sz="3200" b="1" i="1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49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907" y="6572753"/>
            <a:ext cx="1878013" cy="18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D:\Desktop\фото для презент\1\IMG_42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72153"/>
            <a:ext cx="8715400" cy="581026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27784" y="5537450"/>
            <a:ext cx="429457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b="1" dirty="0">
              <a:ln w="11430">
                <a:solidFill>
                  <a:schemeClr val="tx1">
                    <a:lumMod val="50000"/>
                    <a:lumOff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08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ebe7d4ef95b43d17a3bc4393b29b6714978404"/>
</p:tagLst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2647</TotalTime>
  <Words>1011</Words>
  <Application>Microsoft Office PowerPoint</Application>
  <PresentationFormat>Экран (4:3)</PresentationFormat>
  <Paragraphs>213</Paragraphs>
  <Slides>27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Печатное издание  «Лянторская газета»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Средние показатели деятельности за отчетный период</vt:lpstr>
      <vt:lpstr>Перспективы</vt:lpstr>
      <vt:lpstr>Презентация PowerPoint</vt:lpstr>
    </vt:vector>
  </TitlesOfParts>
  <Company>http://presentation-creation.ru</Company>
  <LinksUpToDate>false</LinksUpToDate>
  <SharedDoc>false</SharedDoc>
  <HyperlinkBase>http://presentation-creation.ru/powerpoint-templates.html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"Записная книжка"</dc:title>
  <dc:creator>obstinate</dc:creator>
  <cp:keywords>шаблон презентации, фон презентации, тема презентации</cp:keywords>
  <dc:description>Шаблон презентации с сайта http://presentation-creation.ru</dc:description>
  <cp:lastModifiedBy>Методист</cp:lastModifiedBy>
  <cp:revision>218</cp:revision>
  <dcterms:created xsi:type="dcterms:W3CDTF">2017-12-25T11:03:14Z</dcterms:created>
  <dcterms:modified xsi:type="dcterms:W3CDTF">2023-09-21T11:05:08Z</dcterms:modified>
</cp:coreProperties>
</file>