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836" r:id="rId1"/>
  </p:sldMasterIdLst>
  <p:notesMasterIdLst>
    <p:notesMasterId r:id="rId71"/>
  </p:notesMasterIdLst>
  <p:sldIdLst>
    <p:sldId id="256" r:id="rId2"/>
    <p:sldId id="361" r:id="rId3"/>
    <p:sldId id="546" r:id="rId4"/>
    <p:sldId id="574" r:id="rId5"/>
    <p:sldId id="575" r:id="rId6"/>
    <p:sldId id="576" r:id="rId7"/>
    <p:sldId id="577" r:id="rId8"/>
    <p:sldId id="588" r:id="rId9"/>
    <p:sldId id="578" r:id="rId10"/>
    <p:sldId id="580" r:id="rId11"/>
    <p:sldId id="582" r:id="rId12"/>
    <p:sldId id="592" r:id="rId13"/>
    <p:sldId id="585" r:id="rId14"/>
    <p:sldId id="584" r:id="rId15"/>
    <p:sldId id="587" r:id="rId16"/>
    <p:sldId id="586" r:id="rId17"/>
    <p:sldId id="594" r:id="rId18"/>
    <p:sldId id="633" r:id="rId19"/>
    <p:sldId id="590" r:id="rId20"/>
    <p:sldId id="591" r:id="rId21"/>
    <p:sldId id="593" r:id="rId22"/>
    <p:sldId id="589" r:id="rId23"/>
    <p:sldId id="595" r:id="rId24"/>
    <p:sldId id="596" r:id="rId25"/>
    <p:sldId id="564" r:id="rId26"/>
    <p:sldId id="597" r:id="rId27"/>
    <p:sldId id="598" r:id="rId28"/>
    <p:sldId id="600" r:id="rId29"/>
    <p:sldId id="601" r:id="rId30"/>
    <p:sldId id="599" r:id="rId31"/>
    <p:sldId id="624" r:id="rId32"/>
    <p:sldId id="628" r:id="rId33"/>
    <p:sldId id="629" r:id="rId34"/>
    <p:sldId id="632" r:id="rId35"/>
    <p:sldId id="572" r:id="rId36"/>
    <p:sldId id="602" r:id="rId37"/>
    <p:sldId id="603" r:id="rId38"/>
    <p:sldId id="570" r:id="rId39"/>
    <p:sldId id="571" r:id="rId40"/>
    <p:sldId id="604" r:id="rId41"/>
    <p:sldId id="606" r:id="rId42"/>
    <p:sldId id="605" r:id="rId43"/>
    <p:sldId id="607" r:id="rId44"/>
    <p:sldId id="609" r:id="rId45"/>
    <p:sldId id="608" r:id="rId46"/>
    <p:sldId id="627" r:id="rId47"/>
    <p:sldId id="610" r:id="rId48"/>
    <p:sldId id="611" r:id="rId49"/>
    <p:sldId id="613" r:id="rId50"/>
    <p:sldId id="612" r:id="rId51"/>
    <p:sldId id="614" r:id="rId52"/>
    <p:sldId id="615" r:id="rId53"/>
    <p:sldId id="617" r:id="rId54"/>
    <p:sldId id="618" r:id="rId55"/>
    <p:sldId id="616" r:id="rId56"/>
    <p:sldId id="625" r:id="rId57"/>
    <p:sldId id="622" r:id="rId58"/>
    <p:sldId id="619" r:id="rId59"/>
    <p:sldId id="620" r:id="rId60"/>
    <p:sldId id="621" r:id="rId61"/>
    <p:sldId id="623" r:id="rId62"/>
    <p:sldId id="631" r:id="rId63"/>
    <p:sldId id="403" r:id="rId64"/>
    <p:sldId id="567" r:id="rId65"/>
    <p:sldId id="568" r:id="rId66"/>
    <p:sldId id="569" r:id="rId67"/>
    <p:sldId id="626" r:id="rId68"/>
    <p:sldId id="551" r:id="rId69"/>
    <p:sldId id="630" r:id="rId7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9474" autoAdjust="0"/>
  </p:normalViewPr>
  <p:slideViewPr>
    <p:cSldViewPr>
      <p:cViewPr varScale="1">
        <p:scale>
          <a:sx n="104" d="100"/>
          <a:sy n="104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3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95EB1-DBE7-4498-8D78-0F5C21AD35B7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AAD6D-4C94-4486-9501-0B77B671C9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0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702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066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068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55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904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167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706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588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099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256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079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79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0270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5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867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>
                <a:solidFill>
                  <a:prstClr val="black"/>
                </a:solidFill>
              </a:rPr>
              <a:pPr/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871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30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48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041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028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>
                <a:solidFill>
                  <a:prstClr val="black"/>
                </a:solidFill>
              </a:rPr>
              <a:pPr/>
              <a:t>67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158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AAD6D-4C94-4486-9501-0B77B671C930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8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CEB14-FF31-46E7-9AA2-263E8F97BED7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03DA1-CD1F-4979-9029-3959D64219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847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CAE61-054A-4AA1-8A7B-776A4531DD29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153A8-5B2A-4B09-9B60-9EF195871B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8206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EBD2-D208-4804-A66A-E1722BC41FAE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FB1901-32A8-45E4-905F-CD1A231D6A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505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52E1F-28DC-43D2-8335-09BB28F25323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C9B8E-B703-453E-8EA4-FE49E96898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119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7B11F-042B-4D45-93AB-5F4362DBF906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13-0A3A-42AB-BC89-836CE836CB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041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9C11B-3B08-4F29-8F82-42D6C3979776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F797C-7D48-4239-8627-5F9D103484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395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8C196-0B9C-45CD-A04F-A67CA169E6B0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41E33-2E12-4F1B-B21E-16CF340132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794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1F5A0-273C-43C5-A28C-0EACED7406DF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D9285-B1B4-494A-982A-61E1B3C807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4151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D35CA-9F5F-4059-AC04-F711C5D38E40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5DD3BB-B731-4C2B-8EB8-0B6FF99AA6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353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2A6B3-3D20-4982-88EC-F7D9F6A07515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45197-AB2E-4F22-ABAB-4B3315F2EC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330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A196F-E523-43AB-A935-A35751A89D7C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D5015-2F7A-4F8E-859D-CE33CF912B2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589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B747419-D797-4C4A-BBEA-09A185718C26}" type="datetimeFigureOut">
              <a:rPr lang="ru-RU"/>
              <a:pPr>
                <a:defRPr/>
              </a:pPr>
              <a:t>24.12.2023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3B2293B-9A7B-47E6-99CD-6A5EB0D952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49" r:id="rId2"/>
    <p:sldLayoutId id="2147484958" r:id="rId3"/>
    <p:sldLayoutId id="2147484950" r:id="rId4"/>
    <p:sldLayoutId id="2147484951" r:id="rId5"/>
    <p:sldLayoutId id="2147484952" r:id="rId6"/>
    <p:sldLayoutId id="2147484953" r:id="rId7"/>
    <p:sldLayoutId id="2147484954" r:id="rId8"/>
    <p:sldLayoutId id="2147484959" r:id="rId9"/>
    <p:sldLayoutId id="2147484955" r:id="rId10"/>
    <p:sldLayoutId id="2147484956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eg"/><Relationship Id="rId4" Type="http://schemas.openxmlformats.org/officeDocument/2006/relationships/image" Target="../media/image11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jpg"/><Relationship Id="rId4" Type="http://schemas.openxmlformats.org/officeDocument/2006/relationships/image" Target="../media/image144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9136" y="1988840"/>
            <a:ext cx="7854950" cy="2665413"/>
          </a:xfrm>
        </p:spPr>
        <p:txBody>
          <a:bodyPr rtlCol="0">
            <a:normAutofit fontScale="85000" lnSpcReduction="1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 2"/>
              <a:buNone/>
              <a:defRPr/>
            </a:pPr>
            <a:r>
              <a:rPr lang="ru-RU" altLang="ru-RU" sz="4800" b="1" dirty="0" smtClean="0">
                <a:latin typeface="Times New Roman" pitchFamily="18" charset="0"/>
                <a:cs typeface="Times New Roman" pitchFamily="18" charset="0"/>
              </a:rPr>
              <a:t>Заседание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 2"/>
              <a:buNone/>
              <a:defRPr/>
            </a:pPr>
            <a:r>
              <a:rPr lang="ru-RU" altLang="ru-RU" sz="48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altLang="ru-RU" sz="4800" b="1" dirty="0" smtClean="0">
                <a:latin typeface="Times New Roman" pitchFamily="18" charset="0"/>
                <a:cs typeface="Times New Roman" pitchFamily="18" charset="0"/>
              </a:rPr>
              <a:t>ежведомственной  комиссии по профилактике экстремизма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 2"/>
              <a:buNone/>
              <a:defRPr/>
            </a:pPr>
            <a:r>
              <a:rPr lang="ru-RU" altLang="ru-RU" sz="4800" b="1" dirty="0" smtClean="0">
                <a:latin typeface="Times New Roman" pitchFamily="18" charset="0"/>
                <a:cs typeface="Times New Roman" pitchFamily="18" charset="0"/>
              </a:rPr>
              <a:t>в г. Лянтор</a:t>
            </a:r>
          </a:p>
        </p:txBody>
      </p:sp>
      <p:sp>
        <p:nvSpPr>
          <p:cNvPr id="5123" name="Подзаголовок 2"/>
          <p:cNvSpPr>
            <a:spLocks/>
          </p:cNvSpPr>
          <p:nvPr/>
        </p:nvSpPr>
        <p:spPr bwMode="auto">
          <a:xfrm>
            <a:off x="3098799" y="5157192"/>
            <a:ext cx="3095625" cy="1500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None/>
            </a:pPr>
            <a:endParaRPr lang="ru-RU" altLang="ru-RU" sz="2800" b="1" i="1" dirty="0"/>
          </a:p>
          <a:p>
            <a:pPr algn="ctr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None/>
            </a:pPr>
            <a:r>
              <a:rPr lang="ru-RU" altLang="ru-RU" sz="3600" b="1" baseline="4000" dirty="0" smtClean="0">
                <a:latin typeface="Times New Roman" pitchFamily="18" charset="0"/>
                <a:cs typeface="Times New Roman" pitchFamily="18" charset="0"/>
              </a:rPr>
              <a:t>21 декабря 2023 </a:t>
            </a:r>
            <a:r>
              <a:rPr lang="ru-RU" altLang="ru-RU" sz="3600" b="1" baseline="4000" dirty="0"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  <p:pic>
        <p:nvPicPr>
          <p:cNvPr id="7173" name="Picture 5" descr="C:\Users\_MagnikovaLS\Desktop\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63688" cy="2383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8280920" cy="5328592"/>
          </a:xfrm>
        </p:spPr>
        <p:txBody>
          <a:bodyPr>
            <a:normAutofit fontScale="25000" lnSpcReduction="20000"/>
          </a:bodyPr>
          <a:lstStyle/>
          <a:p>
            <a:pPr algn="just" eaLnBrk="1" hangingPunct="1"/>
            <a:endParaRPr lang="ru-RU" altLang="ru-RU" sz="2000" b="1" dirty="0" smtClean="0">
              <a:latin typeface="Lucida Console" pitchFamily="49" charset="0"/>
              <a:cs typeface="David" pitchFamily="34" charset="-79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8600" b="1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результатах реализации в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 муниципальной программы «Укрепление межнационального и межконфессионального согласия, профилактика экстремизма в муниципальном образовании городское поселение </a:t>
            </a:r>
            <a:r>
              <a:rPr lang="ru-RU" sz="8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Лянтор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годы».</a:t>
            </a:r>
            <a:endParaRPr lang="ru-RU" sz="8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8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2.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итогах работы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Межведомственной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комиссии по профилактике экстремизма в </a:t>
            </a:r>
            <a:r>
              <a:rPr lang="ru-RU" sz="8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г.Лянтор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endParaRPr lang="ru-RU" sz="8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 утверждении плана заседаний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Межведомственной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комиссии по профилактике экстремизма в </a:t>
            </a:r>
            <a:r>
              <a:rPr lang="ru-RU" sz="8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г.Лянтор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endParaRPr lang="ru-RU" sz="8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8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исполнении ранее принятых протокольных решений заседаний </a:t>
            </a:r>
            <a:r>
              <a:rPr lang="ru-RU" sz="8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Межведомственной 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комиссии по профилактике экстремизма в </a:t>
            </a:r>
            <a:r>
              <a:rPr lang="ru-RU" sz="8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г.Лянтор</a:t>
            </a:r>
            <a:r>
              <a:rPr lang="ru-RU" sz="8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8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</a:pP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8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ru-RU" altLang="ru-RU" sz="2000" b="1" dirty="0" smtClean="0">
              <a:latin typeface="Lucida Console" pitchFamily="49" charset="0"/>
              <a:cs typeface="David" pitchFamily="34" charset="-79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2411760" y="673532"/>
            <a:ext cx="5113337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ПОВЕСТКА ЗАСЕДАНИЯ:</a:t>
            </a:r>
          </a:p>
        </p:txBody>
      </p:sp>
      <p:pic>
        <p:nvPicPr>
          <p:cNvPr id="6" name="Picture 5" descr="C:\Users\_MagnikovaLS\Desktop\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471741" cy="162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280152" cy="4176464"/>
          </a:xfrm>
        </p:spPr>
        <p:txBody>
          <a:bodyPr lIns="0" rIns="18288">
            <a:normAutofit fontScale="25000" lnSpcReduction="20000"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9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результатах реализации в </a:t>
            </a:r>
            <a:r>
              <a:rPr lang="ru-RU" sz="9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9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 муниципальной программы «Укрепление межнационального и межконфессионального согласия, профилактика экстремизма в муниципальном образовании городское поселение </a:t>
            </a:r>
            <a:r>
              <a:rPr lang="ru-RU" sz="9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Лянтор</a:t>
            </a:r>
            <a:r>
              <a:rPr lang="ru-RU" sz="9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9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9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годы».</a:t>
            </a:r>
            <a:endParaRPr lang="ru-RU" sz="96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Докладчик: </a:t>
            </a:r>
            <a:r>
              <a:rPr lang="ru-RU" sz="9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Анчевский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Родион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Владимирович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директор МКУ «</a:t>
            </a:r>
            <a:r>
              <a:rPr lang="ru-RU" sz="9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Лянторское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управление по культуре, спорту и делам молодёжи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9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C:\Users\_MagnikovaLS\Desktop\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475656" cy="1556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64"/>
          <p:cNvSpPr>
            <a:spLocks noChangeArrowheads="1"/>
          </p:cNvSpPr>
          <p:nvPr/>
        </p:nvSpPr>
        <p:spPr bwMode="auto">
          <a:xfrm>
            <a:off x="934236" y="1059994"/>
            <a:ext cx="784810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  1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771800" y="548680"/>
            <a:ext cx="547260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объём</a:t>
            </a:r>
            <a:endParaRPr lang="ru-RU" alt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</a:t>
            </a:r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муниципальной программы</a:t>
            </a:r>
          </a:p>
          <a:p>
            <a:pPr algn="ctr"/>
            <a:endParaRPr lang="ru-RU" alt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944827"/>
              </p:ext>
            </p:extLst>
          </p:nvPr>
        </p:nvGraphicFramePr>
        <p:xfrm>
          <a:off x="827584" y="2132856"/>
          <a:ext cx="7839814" cy="4174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1270"/>
                <a:gridCol w="1628612"/>
                <a:gridCol w="1399967"/>
                <a:gridCol w="1469965"/>
              </a:tblGrid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039" marR="70039" marT="35020" marB="350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039" marR="70039" marT="35020" marB="350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70039" marR="70039" marT="35020" marB="350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исполнения</a:t>
                      </a:r>
                    </a:p>
                  </a:txBody>
                  <a:tcPr marL="70039" marR="70039" marT="35020" marB="35020"/>
                </a:tc>
              </a:tr>
              <a:tr h="7423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Всего, </a:t>
                      </a:r>
                      <a:r>
                        <a:rPr lang="ru-RU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805,798 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039" marR="70039" marT="35020" marB="350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805,798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039" marR="70039" marT="35020" marB="350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100%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039" marR="70039" marT="35020" marB="35020"/>
                </a:tc>
              </a:tr>
              <a:tr h="1076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бюджет города</a:t>
                      </a: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801,873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801,873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100%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</a:tr>
              <a:tr h="597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собственные средства учреждений</a:t>
                      </a: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3,925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3,925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100%</a:t>
                      </a: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</a:tr>
              <a:tr h="5736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529" marR="52529" marT="7296" marB="0" anchor="ctr"/>
                </a:tc>
              </a:tr>
            </a:tbl>
          </a:graphicData>
        </a:graphic>
      </p:graphicFrame>
      <p:pic>
        <p:nvPicPr>
          <p:cNvPr id="8" name="Picture 2" descr="C:\Users\_PopovaTN\Desktop\160px-Flag_of_Lyantor_(Yugra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8640"/>
            <a:ext cx="1693422" cy="13852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9352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_MagnikovaLS\Desktop\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475656" cy="1994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000232" y="928670"/>
            <a:ext cx="662463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</a:p>
          <a:p>
            <a:pPr algn="ctr"/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программных мероприятий</a:t>
            </a:r>
          </a:p>
          <a:p>
            <a:pPr algn="ctr"/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2023 год </a:t>
            </a:r>
            <a:endParaRPr lang="ru-RU" alt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830401"/>
              </p:ext>
            </p:extLst>
          </p:nvPr>
        </p:nvGraphicFramePr>
        <p:xfrm>
          <a:off x="1187625" y="2996952"/>
          <a:ext cx="7359254" cy="2071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184"/>
                <a:gridCol w="2579178"/>
                <a:gridCol w="2428892"/>
              </a:tblGrid>
              <a:tr h="76808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мероприятий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(человек)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 молодёжи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(человек)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0010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28159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5798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946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_MagnikovaLS\Desktop\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475656" cy="1994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72816"/>
            <a:ext cx="7858180" cy="3429024"/>
          </a:xfrm>
        </p:spPr>
        <p:txBody>
          <a:bodyPr>
            <a:normAutofit fontScale="40000" lnSpcReduction="20000"/>
          </a:bodyPr>
          <a:lstStyle/>
          <a:p>
            <a:pPr algn="ctr" eaLnBrk="1" hangingPunct="1">
              <a:defRPr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ЗАДАЧА  1</a:t>
            </a:r>
          </a:p>
          <a:p>
            <a:pPr algn="ctr" eaLnBrk="1" hangingPunct="1">
              <a:defRPr/>
            </a:pP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общероссийского гражданского самосознания, патриотизма и солидарности, укрепление единства городского 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1043608" y="2204864"/>
            <a:ext cx="73453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ru-RU" altLang="ru-R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58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8357" y="260649"/>
            <a:ext cx="4464496" cy="2520280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dirty="0" smtClean="0"/>
              <a:t>Беседа </a:t>
            </a:r>
            <a:r>
              <a:rPr lang="ru-RU" sz="1600" dirty="0"/>
              <a:t>«Наша сила - в единстве»</a:t>
            </a:r>
            <a:br>
              <a:rPr lang="ru-RU" sz="1600" dirty="0"/>
            </a:br>
            <a:r>
              <a:rPr lang="ru-RU" sz="1600" dirty="0"/>
              <a:t> </a:t>
            </a:r>
            <a:r>
              <a:rPr lang="ru-RU" sz="1600" dirty="0" smtClean="0"/>
              <a:t>с </a:t>
            </a:r>
            <a:r>
              <a:rPr lang="ru-RU" sz="1600" dirty="0" smtClean="0">
                <a:effectLst/>
              </a:rPr>
              <a:t>иереем Прихода храма </a:t>
            </a:r>
            <a:r>
              <a:rPr lang="ru-RU" sz="1600" dirty="0">
                <a:effectLst/>
              </a:rPr>
              <a:t>Покрова Божией Матери </a:t>
            </a:r>
            <a:r>
              <a:rPr lang="ru-RU" sz="1600" dirty="0" smtClean="0">
                <a:effectLst/>
              </a:rPr>
              <a:t>Сысоев</a:t>
            </a:r>
            <a:r>
              <a:rPr lang="ru-RU" sz="1600" dirty="0" smtClean="0"/>
              <a:t>ым Кириллом Павловичем и </a:t>
            </a:r>
            <a:r>
              <a:rPr lang="ru-RU" sz="1600" dirty="0" smtClean="0">
                <a:effectLst/>
              </a:rPr>
              <a:t>имам-</a:t>
            </a:r>
            <a:r>
              <a:rPr lang="ru-RU" sz="1600" dirty="0" err="1" smtClean="0">
                <a:effectLst/>
              </a:rPr>
              <a:t>хатыбом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>
                <a:effectLst/>
              </a:rPr>
              <a:t>мечети 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 err="1" smtClean="0">
                <a:effectLst/>
              </a:rPr>
              <a:t>Исхаковым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 err="1" smtClean="0">
                <a:effectLst/>
              </a:rPr>
              <a:t>Каюмом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 err="1" smtClean="0">
                <a:effectLst/>
              </a:rPr>
              <a:t>Фаизовичем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Тематическая </a:t>
            </a:r>
            <a:r>
              <a:rPr lang="ru-RU" sz="1600" dirty="0"/>
              <a:t>программа «Сто народов-одна семья</a:t>
            </a:r>
            <a:r>
              <a:rPr lang="ru-RU" sz="1600" dirty="0" smtClean="0"/>
              <a:t>!» с активистом Чувашского НКЦ «</a:t>
            </a:r>
            <a:r>
              <a:rPr lang="ru-RU" sz="1600" dirty="0" err="1" smtClean="0"/>
              <a:t>Араскал</a:t>
            </a:r>
            <a:r>
              <a:rPr lang="ru-RU" sz="1600" dirty="0" smtClean="0"/>
              <a:t>» (Судьба) Альбиной </a:t>
            </a:r>
            <a:r>
              <a:rPr lang="ru-RU" sz="1600" dirty="0" err="1" smtClean="0"/>
              <a:t>Лабановой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853"/>
            <a:ext cx="4287067" cy="572440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357" y="3024975"/>
            <a:ext cx="4763169" cy="35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88640"/>
            <a:ext cx="4248472" cy="266429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/>
              <a:t>Тематическая программа «Терроризм-проблема современности» с оперуполномоченным уголовного розыска </a:t>
            </a:r>
            <a:r>
              <a:rPr lang="ru-RU" sz="1800" dirty="0" smtClean="0">
                <a:effectLst/>
              </a:rPr>
              <a:t>отдела полиции №1 (дислокация </a:t>
            </a:r>
            <a:r>
              <a:rPr lang="ru-RU" sz="1800" dirty="0" err="1" smtClean="0">
                <a:effectLst/>
              </a:rPr>
              <a:t>г.Лянтора</a:t>
            </a:r>
            <a:r>
              <a:rPr lang="ru-RU" sz="1800" dirty="0" smtClean="0">
                <a:effectLst/>
              </a:rPr>
              <a:t>) </a:t>
            </a:r>
            <a:r>
              <a:rPr lang="ru-RU" sz="1800" dirty="0" smtClean="0"/>
              <a:t>ОМВД России по </a:t>
            </a:r>
            <a:r>
              <a:rPr lang="ru-RU" sz="1800" dirty="0" err="1" smtClean="0"/>
              <a:t>Сургутскому</a:t>
            </a:r>
            <a:r>
              <a:rPr lang="ru-RU" sz="1800" dirty="0" smtClean="0"/>
              <a:t> району</a:t>
            </a:r>
            <a:br>
              <a:rPr lang="ru-RU" sz="1800" dirty="0" smtClean="0"/>
            </a:br>
            <a:r>
              <a:rPr lang="ru-RU" sz="1800" dirty="0" err="1" smtClean="0"/>
              <a:t>Матаевым</a:t>
            </a:r>
            <a:r>
              <a:rPr lang="ru-RU" sz="1800" dirty="0" smtClean="0"/>
              <a:t> Андреем Владимировичем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927"/>
            <a:ext cx="4633382" cy="347503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28" y="3212976"/>
            <a:ext cx="5112272" cy="34068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8474" y="3842733"/>
            <a:ext cx="36547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/>
                <a:ea typeface="+mj-ea"/>
                <a:cs typeface="+mj-cs"/>
              </a:rPr>
              <a:t>Встреча иерея Прихода храма Покрова Божией Матери Сысоева Кирилла Павловича и атамана  станичного казачьего общества Станица «Покровская» Рязанцева Якова Александровича с молодежью города</a:t>
            </a:r>
            <a:endParaRPr lang="ru-RU" dirty="0"/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891"/>
            <a:ext cx="4633382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214"/>
            <a:ext cx="4633382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28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76" y="0"/>
            <a:ext cx="4836779" cy="32232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377" y="3223260"/>
            <a:ext cx="6864423" cy="342899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19126"/>
            <a:ext cx="3105150" cy="146685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7563"/>
            <a:ext cx="4836779" cy="3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663" y="620688"/>
            <a:ext cx="4011788" cy="1872208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dirty="0" smtClean="0"/>
              <a:t>Беседа-диалог «На земле ханты и манси»</a:t>
            </a:r>
            <a:r>
              <a:rPr lang="ru-RU" sz="1600" dirty="0">
                <a:effectLst/>
              </a:rPr>
              <a:t> с председателем городского отделения общественной организации «Спасение Югры» ХМАО-Югры  Ефимом Тимофеевичем </a:t>
            </a:r>
            <a:r>
              <a:rPr lang="ru-RU" sz="1600" dirty="0" err="1">
                <a:effectLst/>
              </a:rPr>
              <a:t>Тайбиным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1" y="34074"/>
            <a:ext cx="4857181" cy="330516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544" y="3573016"/>
            <a:ext cx="4392488" cy="29237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6" y="3573016"/>
            <a:ext cx="4282008" cy="288032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216" y="34074"/>
            <a:ext cx="4857181" cy="330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68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597"/>
            <a:ext cx="4261897" cy="314647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67" y="146382"/>
            <a:ext cx="4761390" cy="31097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20" y="3320613"/>
            <a:ext cx="4298574" cy="32710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38" y="3295280"/>
            <a:ext cx="4104455" cy="329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7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09" y="33784"/>
            <a:ext cx="8928991" cy="6696744"/>
          </a:xfrm>
        </p:spPr>
      </p:pic>
    </p:spTree>
    <p:extLst>
      <p:ext uri="{BB962C8B-B14F-4D97-AF65-F5344CB8AC3E}">
        <p14:creationId xmlns:p14="http://schemas.microsoft.com/office/powerpoint/2010/main" val="4214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67056"/>
            <a:ext cx="3888432" cy="2082201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Национальная гостиная </a:t>
            </a:r>
            <a:r>
              <a:rPr lang="ru-RU" sz="2000" dirty="0">
                <a:effectLst/>
              </a:rPr>
              <a:t>«Содружество» 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811498"/>
            <a:ext cx="7006422" cy="3995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72" y="67056"/>
            <a:ext cx="3688771" cy="2766578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 flipV="1">
            <a:off x="1143000" y="4206240"/>
            <a:ext cx="6400800" cy="2103080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7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1412776"/>
            <a:ext cx="3500413" cy="78736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>
                <a:effectLst/>
              </a:rPr>
              <a:t>Городская </a:t>
            </a:r>
            <a:r>
              <a:rPr lang="ru-RU" sz="2000" dirty="0">
                <a:effectLst/>
              </a:rPr>
              <a:t>акция «Свеча памяти» 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7979"/>
            <a:ext cx="5212555" cy="34750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672" y="3531701"/>
            <a:ext cx="4641056" cy="30940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1" y="3543781"/>
            <a:ext cx="4465213" cy="311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620688"/>
            <a:ext cx="3888432" cy="2448272"/>
          </a:xfrm>
        </p:spPr>
        <p:txBody>
          <a:bodyPr/>
          <a:lstStyle/>
          <a:p>
            <a:pPr algn="ctr"/>
            <a:r>
              <a:rPr lang="ru-RU" sz="2000" dirty="0" smtClean="0">
                <a:effectLst/>
              </a:rPr>
              <a:t>Патриотическая акция </a:t>
            </a:r>
            <a:r>
              <a:rPr lang="ru-RU" sz="2000" dirty="0">
                <a:effectLst/>
              </a:rPr>
              <a:t>«Под флагом – Едины» ко Дню Государственного </a:t>
            </a:r>
            <a:r>
              <a:rPr lang="ru-RU" sz="2000" dirty="0" smtClean="0">
                <a:effectLst/>
              </a:rPr>
              <a:t>Флага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51" y="3082490"/>
            <a:ext cx="2665991" cy="35546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011047"/>
            <a:ext cx="2719574" cy="36260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14" y="36245"/>
            <a:ext cx="4463947" cy="29748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73" y="52129"/>
            <a:ext cx="4347867" cy="2897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620" y="3637519"/>
            <a:ext cx="3252601" cy="259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4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789040"/>
            <a:ext cx="3456384" cy="1584176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Концерты </a:t>
            </a:r>
            <a:r>
              <a:rPr lang="ru-RU" sz="2400" dirty="0">
                <a:effectLst/>
              </a:rPr>
              <a:t>«Рок против Террора» </a:t>
            </a: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69973"/>
            <a:ext cx="4932040" cy="328802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52" y="34176"/>
            <a:ext cx="6444208" cy="356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7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30490"/>
            <a:ext cx="4427983" cy="41819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>
                <a:effectLst/>
              </a:rPr>
              <a:t>Городская акция «Капля </a:t>
            </a:r>
            <a:r>
              <a:rPr lang="ru-RU" sz="2000" dirty="0" smtClean="0">
                <a:effectLst/>
              </a:rPr>
              <a:t>жизни»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6" y="8459"/>
            <a:ext cx="4558403" cy="31683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6" y="3332724"/>
            <a:ext cx="4558403" cy="3381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950" y="548680"/>
            <a:ext cx="4248472" cy="19061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902" y="2747722"/>
            <a:ext cx="2740185" cy="411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500" y="123503"/>
            <a:ext cx="4305774" cy="857225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effectLst/>
              </a:rPr>
              <a:t>V</a:t>
            </a:r>
            <a:r>
              <a:rPr lang="ru-RU" sz="2000" dirty="0">
                <a:effectLst/>
              </a:rPr>
              <a:t> городской конкурс агитбригад </a:t>
            </a:r>
            <a:r>
              <a:rPr lang="en-US" sz="2000" dirty="0" smtClean="0">
                <a:effectLst/>
              </a:rPr>
              <a:t>#</a:t>
            </a:r>
            <a:r>
              <a:rPr lang="ru-RU" sz="2000" dirty="0" smtClean="0">
                <a:effectLst/>
              </a:rPr>
              <a:t>МЫВМЕСТЕ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02" y="980728"/>
            <a:ext cx="4356212" cy="29030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512" y="123503"/>
            <a:ext cx="4484965" cy="6727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2" y="3864126"/>
            <a:ext cx="4356212" cy="292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0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3" y="4725144"/>
            <a:ext cx="3096344" cy="78296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5082"/>
            <a:ext cx="4554115" cy="321990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651" y="3213908"/>
            <a:ext cx="5460682" cy="363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5082"/>
            <a:ext cx="4499992" cy="318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7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253"/>
            <a:ext cx="5832598" cy="327172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987" y="3426976"/>
            <a:ext cx="5933013" cy="332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3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024336" cy="25202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effectLst/>
              </a:rPr>
              <a:t>Х городская читательская конференция «Язык мой, друг мой» к Международному дню родного языка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76833" cy="32849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07" y="3284984"/>
            <a:ext cx="5522093" cy="370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5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1925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/>
              <a:t>VI </a:t>
            </a:r>
            <a:r>
              <a:rPr lang="ru-RU" sz="2400" dirty="0">
                <a:effectLst/>
              </a:rPr>
              <a:t>читательская конференция «Кирилло-Мефодиевские чтения»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33550"/>
            <a:ext cx="7686675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9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1925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effectLst/>
              </a:rPr>
              <a:t>Читательская акция </a:t>
            </a:r>
            <a:r>
              <a:rPr lang="ru-RU" sz="2000" dirty="0">
                <a:effectLst/>
              </a:rPr>
              <a:t>«Я вновь читаю пушкинские строки…» 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7647100" cy="5028676"/>
          </a:xfrm>
        </p:spPr>
      </p:pic>
    </p:spTree>
    <p:extLst>
      <p:ext uri="{BB962C8B-B14F-4D97-AF65-F5344CB8AC3E}">
        <p14:creationId xmlns:p14="http://schemas.microsoft.com/office/powerpoint/2010/main" val="3893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60020"/>
            <a:ext cx="3877816" cy="1900828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>
                <a:effectLst/>
              </a:rPr>
              <a:t/>
            </a:r>
            <a:br>
              <a:rPr lang="en-US" sz="2000" dirty="0" smtClean="0">
                <a:effectLst/>
              </a:rPr>
            </a:br>
            <a:r>
              <a:rPr lang="en-US" sz="2000" dirty="0" smtClean="0">
                <a:effectLst/>
              </a:rPr>
              <a:t/>
            </a:r>
            <a:br>
              <a:rPr lang="en-US" sz="2000" dirty="0" smtClean="0">
                <a:effectLst/>
              </a:rPr>
            </a:br>
            <a:r>
              <a:rPr lang="en-US" sz="2000" dirty="0" smtClean="0">
                <a:effectLst/>
              </a:rPr>
              <a:t>I </a:t>
            </a:r>
            <a:r>
              <a:rPr lang="ru-RU" sz="2000" dirty="0" smtClean="0">
                <a:effectLst/>
              </a:rPr>
              <a:t>Читательская </a:t>
            </a:r>
            <a:r>
              <a:rPr lang="ru-RU" sz="2000" dirty="0">
                <a:effectLst/>
              </a:rPr>
              <a:t>конференция «</a:t>
            </a:r>
            <a:r>
              <a:rPr lang="ru-RU" sz="2000" dirty="0" err="1">
                <a:effectLst/>
              </a:rPr>
              <a:t>Айпинские</a:t>
            </a:r>
            <a:r>
              <a:rPr lang="ru-RU" sz="2000" dirty="0">
                <a:effectLst/>
              </a:rPr>
              <a:t> чтения</a:t>
            </a:r>
            <a:r>
              <a:rPr lang="ru-RU" sz="2000" dirty="0" smtClean="0">
                <a:effectLst/>
              </a:rPr>
              <a:t>»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296"/>
            <a:ext cx="4644008" cy="3096754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089920"/>
            <a:ext cx="5652120" cy="376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8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0" y="227"/>
            <a:ext cx="5366117" cy="3576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0" y="3626050"/>
            <a:ext cx="4536504" cy="30231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288" y="3626050"/>
            <a:ext cx="4570712" cy="304595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267744" y="5157192"/>
            <a:ext cx="72008" cy="1369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5724128" y="599254"/>
            <a:ext cx="3114869" cy="18722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b="1" dirty="0" smtClean="0"/>
              <a:t>Торжественные </a:t>
            </a:r>
            <a:r>
              <a:rPr lang="ru-RU" sz="2000" b="1" dirty="0"/>
              <a:t>церемонии принесения иностранными гражданами Присяги гражданина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18533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5" y="3429000"/>
            <a:ext cx="6038754" cy="3429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299" y="72580"/>
            <a:ext cx="2502185" cy="33362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" y="62192"/>
            <a:ext cx="3080854" cy="33264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62192"/>
            <a:ext cx="2752800" cy="332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9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75" y="203713"/>
            <a:ext cx="2606277" cy="34750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607" y="188640"/>
            <a:ext cx="4954480" cy="6070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09825"/>
            <a:ext cx="4132604" cy="278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9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188640"/>
            <a:ext cx="2627784" cy="259228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effectLst/>
              </a:rPr>
              <a:t>С</a:t>
            </a:r>
            <a:r>
              <a:rPr lang="ru-RU" sz="2400" dirty="0" smtClean="0">
                <a:effectLst/>
              </a:rPr>
              <a:t>портивный </a:t>
            </a:r>
            <a:r>
              <a:rPr lang="ru-RU" sz="2400" dirty="0">
                <a:effectLst/>
              </a:rPr>
              <a:t>праздник «Богатырская </a:t>
            </a:r>
            <a:r>
              <a:rPr lang="ru-RU" sz="2400" dirty="0" smtClean="0">
                <a:effectLst/>
              </a:rPr>
              <a:t>олимпиада»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638" y="3480459"/>
            <a:ext cx="5966362" cy="33467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" y="14897"/>
            <a:ext cx="6229672" cy="349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9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60648"/>
            <a:ext cx="380580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Спортивная спартакиада</a:t>
            </a:r>
            <a:br>
              <a:rPr lang="ru-RU" sz="2000" dirty="0" smtClean="0"/>
            </a:br>
            <a:r>
              <a:rPr lang="ru-RU" sz="2000" dirty="0" smtClean="0"/>
              <a:t> в рамках фестиваля казачьей культуры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3" y="0"/>
            <a:ext cx="4633382" cy="34750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6" y="3486796"/>
            <a:ext cx="4522116" cy="32412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876" y="3486796"/>
            <a:ext cx="4360611" cy="322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8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520" y="836712"/>
            <a:ext cx="421196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effectLst/>
              </a:rPr>
              <a:t>Городская </a:t>
            </a:r>
            <a:r>
              <a:rPr lang="ru-RU" sz="2000" dirty="0" err="1">
                <a:effectLst/>
              </a:rPr>
              <a:t>квест</a:t>
            </a:r>
            <a:r>
              <a:rPr lang="ru-RU" sz="2000" dirty="0">
                <a:effectLst/>
              </a:rPr>
              <a:t>-игра для учащихся старших классов «В гостях у казаков» 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65"/>
            <a:ext cx="4586574" cy="30577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3284984"/>
            <a:ext cx="4680012" cy="31200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542"/>
            <a:ext cx="4680520" cy="312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5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_MagnikovaLS\Desktop\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475656" cy="1994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04664"/>
            <a:ext cx="7858180" cy="504056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latin typeface="Times New Roman" panose="02020603050405020304" pitchFamily="18" charset="0"/>
                <a:cs typeface="Times New Roman" pitchFamily="18" charset="0"/>
              </a:rPr>
              <a:t>ЗАДАЧА  2</a:t>
            </a:r>
          </a:p>
          <a:p>
            <a:pPr algn="ctr" eaLnBrk="1" hangingPunct="1">
              <a:defRPr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этнокультурному развитию народов Российской Федерации, проживающих на территории муниципального образования</a:t>
            </a:r>
            <a:endParaRPr lang="ru-RU" sz="29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Users\_MagnikovaLS\Desktop\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994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82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93875" y="4326256"/>
            <a:ext cx="2850133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464311"/>
            <a:ext cx="3888432" cy="32069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6" y="3186597"/>
            <a:ext cx="4508378" cy="34165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16632"/>
            <a:ext cx="2755784" cy="3318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0" y="0"/>
            <a:ext cx="4278706" cy="320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1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5" y="41189"/>
            <a:ext cx="5715983" cy="34563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769" y="3691905"/>
            <a:ext cx="4948231" cy="31660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1" y="3691905"/>
            <a:ext cx="4051738" cy="316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6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" y="55680"/>
            <a:ext cx="4817842" cy="32642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679" y="54104"/>
            <a:ext cx="4176465" cy="32354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1" y="3289558"/>
            <a:ext cx="4501260" cy="29210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900" y="3295940"/>
            <a:ext cx="4421596" cy="29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42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272808" cy="144016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 smtClean="0">
                <a:effectLst/>
              </a:rPr>
              <a:t>Местная </a:t>
            </a:r>
            <a:r>
              <a:rPr lang="ru-RU" sz="2000" dirty="0">
                <a:effectLst/>
              </a:rPr>
              <a:t>общественная организация </a:t>
            </a:r>
            <a:r>
              <a:rPr lang="ru-RU" sz="2000" dirty="0" err="1">
                <a:effectLst/>
              </a:rPr>
              <a:t>г.Лянтор</a:t>
            </a:r>
            <a:r>
              <a:rPr lang="ru-RU" sz="2000" dirty="0">
                <a:effectLst/>
              </a:rPr>
              <a:t> «Общество казахской культуры «</a:t>
            </a:r>
            <a:r>
              <a:rPr lang="ru-RU" sz="2000" dirty="0" err="1">
                <a:effectLst/>
              </a:rPr>
              <a:t>Байтерек</a:t>
            </a:r>
            <a:r>
              <a:rPr lang="ru-RU" sz="2000" dirty="0">
                <a:effectLst/>
              </a:rPr>
              <a:t>» («Дерево жизни</a:t>
            </a:r>
            <a:r>
              <a:rPr lang="ru-RU" sz="2000" dirty="0" smtClean="0">
                <a:effectLst/>
              </a:rPr>
              <a:t>»), председатель </a:t>
            </a:r>
            <a:r>
              <a:rPr lang="ru-RU" sz="2000" dirty="0" err="1" smtClean="0">
                <a:effectLst/>
              </a:rPr>
              <a:t>Сибагатуллина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Бакыт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Бауыржановна</a:t>
            </a:r>
            <a:endParaRPr lang="ru-RU" sz="2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97" y="1844824"/>
            <a:ext cx="6732241" cy="448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875" y="404664"/>
            <a:ext cx="7716589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Победители </a:t>
            </a:r>
            <a:r>
              <a:rPr lang="ru-RU" sz="2400" dirty="0">
                <a:effectLst/>
              </a:rPr>
              <a:t>Конкурса Грант главы </a:t>
            </a:r>
            <a:r>
              <a:rPr lang="ru-RU" sz="2400" dirty="0" err="1">
                <a:effectLst/>
              </a:rPr>
              <a:t>Сургутского</a:t>
            </a:r>
            <a:r>
              <a:rPr lang="ru-RU" sz="2400" dirty="0">
                <a:effectLst/>
              </a:rPr>
              <a:t> района 2023 </a:t>
            </a:r>
            <a:r>
              <a:rPr lang="ru-RU" sz="2400" dirty="0" smtClean="0">
                <a:effectLst/>
              </a:rPr>
              <a:t>года</a:t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132856"/>
            <a:ext cx="7848872" cy="4266808"/>
          </a:xfrm>
        </p:spPr>
        <p:txBody>
          <a:bodyPr/>
          <a:lstStyle/>
          <a:p>
            <a:pPr algn="just"/>
            <a:r>
              <a:rPr lang="ru-RU" sz="2000" dirty="0" smtClean="0"/>
              <a:t>Местная </a:t>
            </a:r>
            <a:r>
              <a:rPr lang="ru-RU" sz="2000" dirty="0"/>
              <a:t>общественная организация г. </a:t>
            </a:r>
            <a:r>
              <a:rPr lang="ru-RU" sz="2000" dirty="0" err="1"/>
              <a:t>Лянтор</a:t>
            </a:r>
            <a:r>
              <a:rPr lang="ru-RU" sz="2000" dirty="0"/>
              <a:t> "Центр татарской и башкирской культуры "</a:t>
            </a:r>
            <a:r>
              <a:rPr lang="ru-RU" sz="2000" dirty="0" err="1"/>
              <a:t>Дуслык</a:t>
            </a:r>
            <a:r>
              <a:rPr lang="ru-RU" sz="2000" dirty="0"/>
              <a:t> " ("Дружба</a:t>
            </a:r>
            <a:r>
              <a:rPr lang="ru-RU" sz="2000" dirty="0" smtClean="0"/>
              <a:t>"), </a:t>
            </a:r>
            <a:r>
              <a:rPr lang="ru-RU" sz="2000" dirty="0"/>
              <a:t>председатель Михайлова </a:t>
            </a:r>
            <a:r>
              <a:rPr lang="ru-RU" sz="2000" dirty="0" err="1"/>
              <a:t>Милауша</a:t>
            </a:r>
            <a:r>
              <a:rPr lang="ru-RU" sz="2000" dirty="0"/>
              <a:t> </a:t>
            </a:r>
            <a:r>
              <a:rPr lang="ru-RU" sz="2000" dirty="0" err="1" smtClean="0"/>
              <a:t>Салиховна</a:t>
            </a:r>
            <a:r>
              <a:rPr lang="ru-RU" sz="2000" dirty="0"/>
              <a:t> </a:t>
            </a:r>
            <a:r>
              <a:rPr lang="ru-RU" sz="2000" dirty="0" smtClean="0"/>
              <a:t>- проект </a:t>
            </a:r>
            <a:r>
              <a:rPr lang="ru-RU" sz="2000" dirty="0"/>
              <a:t>«Живу я здесь-и край мне этот дорог</a:t>
            </a:r>
            <a:r>
              <a:rPr lang="ru-RU" sz="2000" dirty="0" smtClean="0"/>
              <a:t>!</a:t>
            </a:r>
            <a:endParaRPr lang="ru-RU" sz="2000" dirty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Местная </a:t>
            </a:r>
            <a:r>
              <a:rPr lang="ru-RU" sz="2000" dirty="0"/>
              <a:t>общественная организация </a:t>
            </a:r>
            <a:r>
              <a:rPr lang="ru-RU" sz="2000" dirty="0" err="1"/>
              <a:t>Сургутского</a:t>
            </a:r>
            <a:r>
              <a:rPr lang="ru-RU" sz="2000" dirty="0"/>
              <a:t> района «Чувашский национально-культурный центр «Судьба» («</a:t>
            </a:r>
            <a:r>
              <a:rPr lang="ru-RU" sz="2000" dirty="0" err="1"/>
              <a:t>Араскал</a:t>
            </a:r>
            <a:r>
              <a:rPr lang="ru-RU" sz="2000" dirty="0" smtClean="0"/>
              <a:t>»), председатель </a:t>
            </a:r>
            <a:r>
              <a:rPr lang="ru-RU" sz="2000" dirty="0"/>
              <a:t>Емельянова Вероника </a:t>
            </a:r>
            <a:r>
              <a:rPr lang="ru-RU" sz="2000" dirty="0" smtClean="0"/>
              <a:t>Владимировна</a:t>
            </a:r>
            <a:r>
              <a:rPr lang="ru-RU" sz="2000" dirty="0"/>
              <a:t> </a:t>
            </a:r>
            <a:r>
              <a:rPr lang="ru-RU" sz="2000" dirty="0" smtClean="0"/>
              <a:t>- проект </a:t>
            </a:r>
            <a:r>
              <a:rPr lang="ru-RU" sz="2000" dirty="0"/>
              <a:t>«Цикл культурно-просветительских мероприятий для детей от 6 до 18 лет, проживающих в </a:t>
            </a:r>
            <a:r>
              <a:rPr lang="ru-RU" sz="2000" dirty="0" err="1"/>
              <a:t>Сургутском</a:t>
            </a:r>
            <a:r>
              <a:rPr lang="ru-RU" sz="2000" dirty="0"/>
              <a:t> районе «Все свои</a:t>
            </a:r>
            <a:r>
              <a:rPr lang="ru-RU" sz="2000" dirty="0" smtClean="0"/>
              <a:t>» </a:t>
            </a:r>
            <a:endParaRPr lang="ru-RU" dirty="0"/>
          </a:p>
        </p:txBody>
      </p:sp>
      <p:pic>
        <p:nvPicPr>
          <p:cNvPr id="4" name="Рисунок 3" descr="C:\Users\_AsanovaVI\Desktop\Отчет по ПЭ 2023\Нефтяник\другие\День Петра и Февроньи\cGoY8CyCoRM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855" y="2571750"/>
            <a:ext cx="206629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053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412776"/>
            <a:ext cx="6511925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effectLst/>
              </a:rPr>
              <a:t>Победитель Конкурса Грант Губернатора округа 2023 года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924944"/>
            <a:ext cx="7848872" cy="2016224"/>
          </a:xfrm>
        </p:spPr>
        <p:txBody>
          <a:bodyPr/>
          <a:lstStyle/>
          <a:p>
            <a:pPr algn="just"/>
            <a:r>
              <a:rPr lang="ru-RU" sz="2400" dirty="0" smtClean="0"/>
              <a:t>Местная </a:t>
            </a:r>
            <a:r>
              <a:rPr lang="ru-RU" sz="2400" dirty="0"/>
              <a:t>общественная организация </a:t>
            </a:r>
            <a:r>
              <a:rPr lang="ru-RU" sz="2400" dirty="0" err="1" smtClean="0"/>
              <a:t>г.Лянтор</a:t>
            </a:r>
            <a:r>
              <a:rPr lang="ru-RU" sz="2400" dirty="0" smtClean="0"/>
              <a:t> </a:t>
            </a:r>
            <a:r>
              <a:rPr lang="ru-RU" sz="2400" dirty="0"/>
              <a:t>"Центр татарской и башкирской культуры "</a:t>
            </a:r>
            <a:r>
              <a:rPr lang="ru-RU" sz="2400" dirty="0" err="1"/>
              <a:t>Дуслык</a:t>
            </a:r>
            <a:r>
              <a:rPr lang="ru-RU" sz="2400" dirty="0"/>
              <a:t> " ("Дружба"), председатель Михайлова </a:t>
            </a:r>
            <a:r>
              <a:rPr lang="ru-RU" sz="2400" dirty="0" err="1"/>
              <a:t>Милауша</a:t>
            </a:r>
            <a:r>
              <a:rPr lang="ru-RU" sz="2400" dirty="0"/>
              <a:t> </a:t>
            </a:r>
            <a:r>
              <a:rPr lang="ru-RU" sz="2400" dirty="0" err="1" smtClean="0"/>
              <a:t>Салиховна</a:t>
            </a:r>
            <a:r>
              <a:rPr lang="ru-RU" sz="2400" dirty="0" smtClean="0"/>
              <a:t> - проект </a:t>
            </a:r>
            <a:r>
              <a:rPr lang="ru-RU" sz="2400" dirty="0"/>
              <a:t>«Гостиная Дружбы</a:t>
            </a:r>
            <a:r>
              <a:rPr lang="ru-RU" sz="2400" dirty="0" smtClean="0"/>
              <a:t>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9411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-171400"/>
            <a:ext cx="2592288" cy="1875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00806" y="943915"/>
            <a:ext cx="3303038" cy="18002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Г</a:t>
            </a:r>
            <a:r>
              <a:rPr lang="ru-RU" sz="2400" b="1" dirty="0" smtClean="0"/>
              <a:t>ородской  праздник </a:t>
            </a:r>
            <a:r>
              <a:rPr lang="ru-RU" sz="2400" b="1" dirty="0"/>
              <a:t>«</a:t>
            </a:r>
            <a:r>
              <a:rPr lang="ru-RU" sz="2400" b="1" dirty="0" smtClean="0"/>
              <a:t>Масленица»</a:t>
            </a:r>
            <a:endParaRPr lang="ru-RU" sz="24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59" y="37915"/>
            <a:ext cx="5586009" cy="42174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02" y="3529058"/>
            <a:ext cx="4454398" cy="32651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7860"/>
            <a:ext cx="468960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0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6943"/>
            <a:ext cx="3988708" cy="28980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51" y="3132290"/>
            <a:ext cx="4466449" cy="31230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" y="3132290"/>
            <a:ext cx="4644008" cy="31238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220" y="60493"/>
            <a:ext cx="4796268" cy="302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1939"/>
            <a:ext cx="4125972" cy="308578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69" y="3440371"/>
            <a:ext cx="4474089" cy="3138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144" y="117532"/>
            <a:ext cx="4439320" cy="31901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129" y="3440372"/>
            <a:ext cx="4511069" cy="31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8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" y="0"/>
            <a:ext cx="4192363" cy="42075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252884"/>
            <a:ext cx="4949329" cy="5605116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4572000" y="188640"/>
            <a:ext cx="4392488" cy="720080"/>
          </a:xfrm>
        </p:spPr>
        <p:txBody>
          <a:bodyPr/>
          <a:lstStyle/>
          <a:p>
            <a:pPr marL="46037" indent="0" algn="ctr">
              <a:buNone/>
            </a:pPr>
            <a:r>
              <a:rPr lang="ru-RU" dirty="0"/>
              <a:t>Рождественская и Пасхальная выставки</a:t>
            </a:r>
          </a:p>
        </p:txBody>
      </p:sp>
    </p:spTree>
    <p:extLst>
      <p:ext uri="{BB962C8B-B14F-4D97-AF65-F5344CB8AC3E}">
        <p14:creationId xmlns:p14="http://schemas.microsoft.com/office/powerpoint/2010/main" val="283535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332656"/>
            <a:ext cx="5472608" cy="158417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effectLst/>
              </a:rPr>
              <a:t>В</a:t>
            </a:r>
            <a:r>
              <a:rPr lang="ru-RU" sz="2000" dirty="0" smtClean="0">
                <a:effectLst/>
              </a:rPr>
              <a:t>ыставки </a:t>
            </a:r>
            <a:r>
              <a:rPr lang="ru-RU" sz="2000" dirty="0">
                <a:effectLst/>
              </a:rPr>
              <a:t>«Многоцветие культур</a:t>
            </a:r>
            <a:r>
              <a:rPr lang="ru-RU" sz="2000" dirty="0" smtClean="0">
                <a:effectLst/>
              </a:rPr>
              <a:t>»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 </a:t>
            </a:r>
            <a:r>
              <a:rPr lang="ru-RU" sz="2000" dirty="0">
                <a:effectLst/>
              </a:rPr>
              <a:t>ко Дню народного единства и «Дембельский альбом» ко Дню защитника Отечества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4" y="116632"/>
            <a:ext cx="3080266" cy="41044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37" y="2835795"/>
            <a:ext cx="5986463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0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8449" y="7157"/>
            <a:ext cx="4482828" cy="208823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effectLst/>
              </a:rPr>
              <a:t>Т</a:t>
            </a:r>
            <a:r>
              <a:rPr lang="ru-RU" sz="2000" dirty="0" smtClean="0">
                <a:effectLst/>
              </a:rPr>
              <a:t>радиционные </a:t>
            </a:r>
            <a:r>
              <a:rPr lang="ru-RU" sz="2000" dirty="0">
                <a:effectLst/>
              </a:rPr>
              <a:t>национальные праздники: встречи весны «Вороний день», встречи лета «Праздник Трясогузки», поклонения водяным духам «Петров </a:t>
            </a:r>
            <a:r>
              <a:rPr lang="ru-RU" sz="2000" dirty="0" err="1">
                <a:effectLst/>
              </a:rPr>
              <a:t>Хатл</a:t>
            </a:r>
            <a:r>
              <a:rPr lang="ru-RU" sz="2000" dirty="0">
                <a:effectLst/>
              </a:rPr>
              <a:t>»</a:t>
            </a:r>
            <a:endParaRPr lang="ru-RU" sz="2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4" y="116632"/>
            <a:ext cx="4533694" cy="302246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18" y="3284984"/>
            <a:ext cx="4399850" cy="33019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53" y="2095389"/>
            <a:ext cx="435922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8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976" y="404664"/>
            <a:ext cx="2678520" cy="25202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effectLst/>
              </a:rPr>
              <a:t>Программа </a:t>
            </a:r>
            <a:r>
              <a:rPr lang="ru-RU" sz="2000" dirty="0">
                <a:effectLst/>
              </a:rPr>
              <a:t>«</a:t>
            </a:r>
            <a:r>
              <a:rPr lang="ru-RU" sz="2000" dirty="0" err="1">
                <a:effectLst/>
              </a:rPr>
              <a:t>Неврем</a:t>
            </a:r>
            <a:r>
              <a:rPr lang="ru-RU" sz="2000" dirty="0">
                <a:effectLst/>
              </a:rPr>
              <a:t>», </a:t>
            </a:r>
            <a:r>
              <a:rPr lang="ru-RU" sz="2000" dirty="0" smtClean="0">
                <a:effectLst/>
              </a:rPr>
              <a:t>направленная </a:t>
            </a:r>
            <a:r>
              <a:rPr lang="ru-RU" sz="2000" dirty="0">
                <a:effectLst/>
              </a:rPr>
              <a:t>на популяризацию материальной и духовной культуры </a:t>
            </a:r>
            <a:r>
              <a:rPr lang="ru-RU" sz="2000" dirty="0" smtClean="0">
                <a:effectLst/>
              </a:rPr>
              <a:t>ханты</a:t>
            </a: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92995"/>
            <a:ext cx="4548974" cy="34117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" y="2947"/>
            <a:ext cx="6333882" cy="3390048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95633"/>
            <a:ext cx="3744416" cy="3327757"/>
          </a:xfrm>
        </p:spPr>
      </p:pic>
    </p:spTree>
    <p:extLst>
      <p:ext uri="{BB962C8B-B14F-4D97-AF65-F5344CB8AC3E}">
        <p14:creationId xmlns:p14="http://schemas.microsoft.com/office/powerpoint/2010/main" val="949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661" y="51369"/>
            <a:ext cx="4968552" cy="33210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2441"/>
            <a:ext cx="4351993" cy="34056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639"/>
            <a:ext cx="4152661" cy="3187258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 noChangeAspect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850" y="3694747"/>
            <a:ext cx="576263" cy="384493"/>
          </a:xfr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61" y="3364185"/>
            <a:ext cx="4997524" cy="341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0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5442421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4813"/>
            <a:ext cx="3625411" cy="271905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12976"/>
            <a:ext cx="7632920" cy="34288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4813"/>
            <a:ext cx="3653151" cy="273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92" y="4371975"/>
            <a:ext cx="2005608" cy="13714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83759"/>
            <a:ext cx="4681402" cy="331236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" y="3519392"/>
            <a:ext cx="4430566" cy="33229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592" y="3519391"/>
            <a:ext cx="4737408" cy="33229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45024"/>
            <a:ext cx="4737408" cy="33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0617" y="481543"/>
            <a:ext cx="3521863" cy="1296143"/>
          </a:xfrm>
        </p:spPr>
        <p:txBody>
          <a:bodyPr/>
          <a:lstStyle/>
          <a:p>
            <a:pPr algn="ctr"/>
            <a:r>
              <a:rPr lang="ru-RU" sz="2000" dirty="0">
                <a:effectLst/>
              </a:rPr>
              <a:t>К</a:t>
            </a:r>
            <a:r>
              <a:rPr lang="ru-RU" sz="2000" dirty="0" smtClean="0">
                <a:effectLst/>
              </a:rPr>
              <a:t>онкурсная </a:t>
            </a:r>
            <a:r>
              <a:rPr lang="ru-RU" sz="2000" dirty="0">
                <a:effectLst/>
              </a:rPr>
              <a:t>программа «Папа, мама, я – дружная </a:t>
            </a:r>
            <a:r>
              <a:rPr lang="ru-RU" sz="2000" dirty="0" smtClean="0">
                <a:effectLst/>
              </a:rPr>
              <a:t>семья»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4" y="69344"/>
            <a:ext cx="5270613" cy="34166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13" y="3587743"/>
            <a:ext cx="2423673" cy="32315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37" y="1777686"/>
            <a:ext cx="3487649" cy="49575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74839"/>
            <a:ext cx="2388379" cy="318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8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" y="4509120"/>
            <a:ext cx="3600399" cy="225972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079" y="129188"/>
            <a:ext cx="5055003" cy="36080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890" y="3913554"/>
            <a:ext cx="5323261" cy="2852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" y="2295888"/>
            <a:ext cx="3600399" cy="2213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" y="116632"/>
            <a:ext cx="3561247" cy="24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3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332656"/>
            <a:ext cx="2901941" cy="259228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Городские </a:t>
            </a:r>
            <a:r>
              <a:rPr lang="ru-RU" sz="1800" dirty="0">
                <a:effectLst/>
              </a:rPr>
              <a:t>фестивали детского и юношеского творчества "Рождество Христово</a:t>
            </a:r>
            <a:r>
              <a:rPr lang="ru-RU" sz="1800" dirty="0" smtClean="0">
                <a:effectLst/>
              </a:rPr>
              <a:t>!« и </a:t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"</a:t>
            </a:r>
            <a:r>
              <a:rPr lang="ru-RU" sz="1800" dirty="0">
                <a:effectLst/>
              </a:rPr>
              <a:t>Пасха Красная»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" y="0"/>
            <a:ext cx="6043989" cy="340302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35" y="3403029"/>
            <a:ext cx="6124290" cy="343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7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4499992" y="4365104"/>
            <a:ext cx="586681" cy="78521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339752" y="188640"/>
            <a:ext cx="5257941" cy="661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4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3" y="157986"/>
            <a:ext cx="4510285" cy="25299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479" y="131069"/>
            <a:ext cx="4510285" cy="2529988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87974"/>
            <a:ext cx="7226106" cy="4053394"/>
          </a:xfrm>
        </p:spPr>
      </p:pic>
    </p:spTree>
    <p:extLst>
      <p:ext uri="{BB962C8B-B14F-4D97-AF65-F5344CB8AC3E}">
        <p14:creationId xmlns:p14="http://schemas.microsoft.com/office/powerpoint/2010/main" val="385610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362" y="3035615"/>
            <a:ext cx="5223051" cy="378903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74" y="44624"/>
            <a:ext cx="4346146" cy="30243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" y="44623"/>
            <a:ext cx="4788024" cy="30689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83" y="3501008"/>
            <a:ext cx="3489879" cy="239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70" y="188640"/>
            <a:ext cx="5092166" cy="6426061"/>
          </a:xfrm>
        </p:spPr>
      </p:pic>
    </p:spTree>
    <p:extLst>
      <p:ext uri="{BB962C8B-B14F-4D97-AF65-F5344CB8AC3E}">
        <p14:creationId xmlns:p14="http://schemas.microsoft.com/office/powerpoint/2010/main" val="350672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692696"/>
            <a:ext cx="4104456" cy="187220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Праздник </a:t>
            </a:r>
            <a:r>
              <a:rPr lang="ru-RU" sz="2400" dirty="0">
                <a:effectLst/>
              </a:rPr>
              <a:t>для молодых семей </a:t>
            </a:r>
            <a:r>
              <a:rPr lang="ru-RU" sz="2400" dirty="0" err="1">
                <a:effectLst/>
              </a:rPr>
              <a:t>Лянтора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0" y="116633"/>
            <a:ext cx="4512501" cy="33843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14" y="3562010"/>
            <a:ext cx="4202632" cy="3151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382" y="3501008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_MagnikovaLS\Desktop\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475656" cy="1994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72816"/>
            <a:ext cx="7858180" cy="3429024"/>
          </a:xfrm>
        </p:spPr>
        <p:txBody>
          <a:bodyPr>
            <a:normAutofit fontScale="55000" lnSpcReduction="20000"/>
          </a:bodyPr>
          <a:lstStyle/>
          <a:p>
            <a:pPr algn="ctr" eaLnBrk="1" hangingPunct="1">
              <a:defRPr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ЗАДАЧА  3</a:t>
            </a:r>
          </a:p>
          <a:p>
            <a:pPr algn="ctr" eaLnBrk="1" hangingPunct="1">
              <a:defRPr/>
            </a:pPr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системы мер профилактики и предупреждения межэтнических, межконфессиональных конфликтов, сведение к минимуму условий для проявлений экстремизма на территории муниципального образования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965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05" y="97137"/>
            <a:ext cx="4376056" cy="291794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34" y="3212976"/>
            <a:ext cx="4427627" cy="2952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622" y="104032"/>
            <a:ext cx="4355378" cy="29041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008185"/>
            <a:ext cx="2430015" cy="36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1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1" y="1103142"/>
            <a:ext cx="8943116" cy="4702122"/>
          </a:xfrm>
        </p:spPr>
      </p:pic>
    </p:spTree>
    <p:extLst>
      <p:ext uri="{BB962C8B-B14F-4D97-AF65-F5344CB8AC3E}">
        <p14:creationId xmlns:p14="http://schemas.microsoft.com/office/powerpoint/2010/main" val="421999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993"/>
            <a:ext cx="4835954" cy="311914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357" y="3154984"/>
            <a:ext cx="6322003" cy="35602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894" y="66476"/>
            <a:ext cx="3757193" cy="308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6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93875" y="4326256"/>
            <a:ext cx="4866357" cy="45719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39582" cy="306896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4624"/>
            <a:ext cx="4176464" cy="29525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5" y="3068960"/>
            <a:ext cx="5004048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4081" y="4437112"/>
            <a:ext cx="1728192" cy="45719"/>
          </a:xfrm>
        </p:spPr>
        <p:txBody>
          <a:bodyPr/>
          <a:lstStyle/>
          <a:p>
            <a:endParaRPr lang="ru-RU" sz="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" y="836712"/>
            <a:ext cx="9095443" cy="5112568"/>
          </a:xfrm>
        </p:spPr>
      </p:pic>
    </p:spTree>
    <p:extLst>
      <p:ext uri="{BB962C8B-B14F-4D97-AF65-F5344CB8AC3E}">
        <p14:creationId xmlns:p14="http://schemas.microsoft.com/office/powerpoint/2010/main" val="327872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8390736" cy="4176000"/>
          </a:xfrm>
        </p:spPr>
        <p:txBody>
          <a:bodyPr lIns="0" rIns="18288">
            <a:normAutofit/>
          </a:bodyPr>
          <a:lstStyle/>
          <a:p>
            <a:pPr algn="just"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300" b="1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итогах работы Межведомственной комиссии по профилактике экстремизма в </a:t>
            </a:r>
            <a:r>
              <a:rPr lang="ru-RU" sz="29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г.Лянтор</a:t>
            </a:r>
            <a:r>
              <a:rPr lang="ru-RU" sz="2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9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9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год.</a:t>
            </a:r>
            <a:endParaRPr lang="ru-RU" sz="29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Докладчик: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Анчевский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Родион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Владимирович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директор МКУ 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Лянторское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управление по культуре, спорту и делам молодёжи».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C:\Users\_MagnikovaLS\Desktop\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475656" cy="1772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64"/>
          <p:cNvSpPr>
            <a:spLocks noChangeArrowheads="1"/>
          </p:cNvSpPr>
          <p:nvPr/>
        </p:nvSpPr>
        <p:spPr bwMode="auto">
          <a:xfrm>
            <a:off x="971600" y="1177588"/>
            <a:ext cx="784810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 smtClean="0">
                <a:solidFill>
                  <a:srgbClr val="212745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  2 </a:t>
            </a:r>
          </a:p>
        </p:txBody>
      </p:sp>
    </p:spTree>
    <p:extLst>
      <p:ext uri="{BB962C8B-B14F-4D97-AF65-F5344CB8AC3E}">
        <p14:creationId xmlns:p14="http://schemas.microsoft.com/office/powerpoint/2010/main" val="23766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8390736" cy="4176000"/>
          </a:xfrm>
        </p:spPr>
        <p:txBody>
          <a:bodyPr lIns="0" rIns="18288">
            <a:normAutofit/>
          </a:bodyPr>
          <a:lstStyle/>
          <a:p>
            <a:pPr algn="just"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300" b="1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плана заседаний </a:t>
            </a:r>
            <a:r>
              <a:rPr lang="ru-RU" sz="29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Межведомственной </a:t>
            </a:r>
            <a:r>
              <a:rPr lang="ru-RU" sz="2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комиссии по профилактике экстремизма в </a:t>
            </a:r>
            <a:r>
              <a:rPr lang="ru-RU" sz="29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г.Лянтор</a:t>
            </a:r>
            <a:r>
              <a:rPr lang="ru-RU" sz="2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2024 год.</a:t>
            </a:r>
            <a:endParaRPr lang="ru-RU" sz="29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Докладчик: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Анчевский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Родион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Владимирович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директор МКУ 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Лянторское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управление по культуре, спорту и делам молодёжи».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C:\Users\_MagnikovaLS\Desktop\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475656" cy="1772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64"/>
          <p:cNvSpPr>
            <a:spLocks noChangeArrowheads="1"/>
          </p:cNvSpPr>
          <p:nvPr/>
        </p:nvSpPr>
        <p:spPr bwMode="auto">
          <a:xfrm>
            <a:off x="971600" y="1177588"/>
            <a:ext cx="784810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  </a:t>
            </a:r>
            <a:r>
              <a:rPr lang="ru-RU" alt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_MagnikovaLS\Desktop\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475656" cy="1772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051720" y="260648"/>
            <a:ext cx="5637010" cy="106681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заседаний Межведомственной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по профилактике экстремизма в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г.Лянтор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2024 год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287448"/>
              </p:ext>
            </p:extLst>
          </p:nvPr>
        </p:nvGraphicFramePr>
        <p:xfrm>
          <a:off x="755576" y="1772817"/>
          <a:ext cx="7920880" cy="4591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247"/>
                <a:gridCol w="3981103"/>
                <a:gridCol w="925816"/>
                <a:gridCol w="2571714"/>
              </a:tblGrid>
              <a:tr h="666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п/п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Вопрос, вынесенный для рассмотрения на заседание комиссии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Срок заседания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Исполнители, ответственные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за подготовку вопроса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</a:tr>
              <a:tr h="948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1.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 результатах работы правоохранительных органов в сфере профилактики и противодействия экстремистской деятельности на территории г. 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Лянтор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полиции №1</a:t>
                      </a:r>
                    </a:p>
                    <a:p>
                      <a:pPr marL="508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(дислокация </a:t>
                      </a:r>
                      <a:r>
                        <a:rPr lang="ru-RU" sz="14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г.Лянтор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ОМВД России по </a:t>
                      </a:r>
                      <a:r>
                        <a:rPr lang="ru-RU" sz="14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Сургутскому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району</a:t>
                      </a:r>
                    </a:p>
                    <a:p>
                      <a:pPr marL="254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x-none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</a:tr>
              <a:tr h="1456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2.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выводах и предложениях по повышению эффективности реализуемых мероприятий и принятию дополнительных мер, направленных на обеспечение межнационального и межконфессионального согласия, по итогам социологических исследований, проведенных в 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году.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казённое учреждение «</a:t>
                      </a:r>
                      <a:r>
                        <a:rPr lang="ru-RU" sz="14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Лянторское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по культуре, спорту и делам молодёжи»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</a:tr>
              <a:tr h="1465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3.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положительном 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работы Местной общественной организации г. 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Лянтор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«Общество казахской культуры «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Байтерек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(«Дерево жизни») в 2023 году. 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  <a:endParaRPr lang="ru-RU" sz="1400" baseline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Местная общественная 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Лянтор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«Общество казахской культуры «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Байтерек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(«Дерево жизни»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7" marR="4970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2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266152"/>
              </p:ext>
            </p:extLst>
          </p:nvPr>
        </p:nvGraphicFramePr>
        <p:xfrm>
          <a:off x="827584" y="620688"/>
          <a:ext cx="7776863" cy="5095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4038864"/>
                <a:gridCol w="923983"/>
                <a:gridCol w="2309960"/>
              </a:tblGrid>
              <a:tr h="1043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миграционных потоках, составах выявленных административных правонарушений (преступлений) экстремистской направленности и лиц их совершивших.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Отдел полиции №1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(дислокация г.Лянтор) ОМВД России по Сургутскому району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1461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ходе реализации мероприятий в части формирования межнационального и межконфессионального согласия и законопослушного поведения среди обучающихся в общеобразовательных организациях города, в том числе об эффективности профилактических мероприятий в среде детей-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инофонов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Муниципальные бюджетные образовательные учреждения города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1088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деятельности по гармонизации этноконфессиональных отношений и профилактике экстремизма на национальной и религиозной почве в молодежной среде.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Муниципальное учреждение «Центр физической культуры и спорта «Юность»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1447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реализации религиозными организациями традиционных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конфессий мер, направленных на профилактику религиозного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экстремизма.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Православный Приход храма Покрова Божией Матери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г.Лянтор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Местная мусульманская религиозная организация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г.Лянтор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25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580719"/>
              </p:ext>
            </p:extLst>
          </p:nvPr>
        </p:nvGraphicFramePr>
        <p:xfrm>
          <a:off x="827584" y="260648"/>
          <a:ext cx="7848872" cy="5789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225"/>
                <a:gridCol w="3787171"/>
                <a:gridCol w="815164"/>
                <a:gridCol w="2808312"/>
              </a:tblGrid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реализации мероприятий, направленных на повышение информационной безопасности, обеспечение защиты от несанкционированного доступа к запрещенным информационным ресурсам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квартал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учреждение культуры</a:t>
                      </a: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«Лянторская централизованная библиотечная система»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</a:tr>
              <a:tr h="1090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реализации мероприятий, направленных на повышение информационной безопасности, обеспечение защиты от несанкционированного доступа к запрещенным информационным ресурсам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Муниципальное учреждение культуры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Лянторская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централизованная библиотечная система»</a:t>
                      </a:r>
                    </a:p>
                  </a:txBody>
                  <a:tcPr marL="68580" marR="68580" marT="0" marB="0" anchor="ctr"/>
                </a:tc>
              </a:tr>
              <a:tr h="802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мероприятий по профилактике экстремизма в музейной деятельности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Муниципальное учреждение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культуры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Лянторский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хантыйский этнографический музей»</a:t>
                      </a:r>
                    </a:p>
                  </a:txBody>
                  <a:tcPr marL="68580" marR="68580" marT="0" marB="0" anchor="ctr"/>
                </a:tc>
              </a:tr>
              <a:tr h="875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деятельности Центра национальных культур, направленной на укрепление межнационального согласия и профилактику экстремизма на территории муниципального образования.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квартал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Муниципальное учреждение культуры «</a:t>
                      </a:r>
                      <a:r>
                        <a:rPr lang="ru-RU" sz="140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Лянторский</a:t>
                      </a: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Дом культуры «Нефтяник»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267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результатах реализации в 2024 году муниципальной программы «Укрепление межнационального и межконфессионального согласия, профилактика экстремизма в муниципальном образовании городское поселение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Лянтор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2023-2025 годы»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квартал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казённое учреждение</a:t>
                      </a: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Лянторское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</a:t>
                      </a: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культуре, спорту и делам молодёжи»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43206" marR="4320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31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091617"/>
              </p:ext>
            </p:extLst>
          </p:nvPr>
        </p:nvGraphicFramePr>
        <p:xfrm>
          <a:off x="827584" y="1340768"/>
          <a:ext cx="7776863" cy="2046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4038864"/>
                <a:gridCol w="923983"/>
                <a:gridCol w="2309960"/>
              </a:tblGrid>
              <a:tr h="1131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13.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итогах работы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Межведомственной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комиссии по профилактике экстремизма в г.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Лянтор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 2024 год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квартал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Муниципальное казённое учреждение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Лянторское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управление по культуре, спорту и делам молодёжи»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</a:tr>
              <a:tr h="884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14.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утверждении плана заседаний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Межведомственной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комиссии по профилактике экстремизма в г.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Лянтор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2025 год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квартал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казённое учреждение</a:t>
                      </a: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Лянторское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</a:t>
                      </a: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культуре, спорту и делам молодёжи»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79069"/>
              </p:ext>
            </p:extLst>
          </p:nvPr>
        </p:nvGraphicFramePr>
        <p:xfrm>
          <a:off x="827584" y="3356992"/>
          <a:ext cx="7776863" cy="981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4038864"/>
                <a:gridCol w="923983"/>
                <a:gridCol w="2309960"/>
              </a:tblGrid>
              <a:tr h="884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15.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75" marR="5377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 исполнении ранее принятых протокольных решений заседаний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Межведомственной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комиссии по профилактике экстремизма в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г.Лянтор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квартал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казённое учреждение</a:t>
                      </a:r>
                    </a:p>
                    <a:p>
                      <a:pPr marL="50800" algn="ctr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Лянторское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по культуре, спорту и делам молодёжи»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6" marR="4320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19188" y="1988840"/>
            <a:ext cx="8208912" cy="4176000"/>
          </a:xfrm>
        </p:spPr>
        <p:txBody>
          <a:bodyPr lIns="0" rIns="18288">
            <a:normAutofit fontScale="92500" lnSpcReduction="10000"/>
          </a:bodyPr>
          <a:lstStyle/>
          <a:p>
            <a:pPr algn="just"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Об исполнении ранее принятых протокольных решений заседания Межведомственной комиссии по профилактике экстремизма в 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г.Лянтор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Докладчик: 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Анчевский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Родион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Владимирович, директор муниципального казённого учреждения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Лянторское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управление по культуре, спорту и делам молодёжи».</a:t>
            </a:r>
          </a:p>
          <a:p>
            <a:pPr algn="just"/>
            <a:r>
              <a:rPr lang="ru-RU" sz="2400" dirty="0" smtClean="0"/>
              <a:t> </a:t>
            </a:r>
          </a:p>
          <a:p>
            <a:pPr algn="just" eaLnBrk="1" hangingPunct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C:\Users\_MagnikovaLS\Desktop\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475656" cy="1700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64"/>
          <p:cNvSpPr>
            <a:spLocks noChangeArrowheads="1"/>
          </p:cNvSpPr>
          <p:nvPr/>
        </p:nvSpPr>
        <p:spPr bwMode="auto">
          <a:xfrm>
            <a:off x="899592" y="836712"/>
            <a:ext cx="7848104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2800" b="1" dirty="0" smtClean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alt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  4 </a:t>
            </a:r>
          </a:p>
        </p:txBody>
      </p:sp>
    </p:spTree>
    <p:extLst>
      <p:ext uri="{BB962C8B-B14F-4D97-AF65-F5344CB8AC3E}">
        <p14:creationId xmlns:p14="http://schemas.microsoft.com/office/powerpoint/2010/main" val="22834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Ноутбук\Desktop\2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effectLst/>
              </a:rPr>
              <a:t>Спасибо за внимание!</a:t>
            </a:r>
            <a:endParaRPr lang="ru-RU" sz="4000" b="1" dirty="0"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612576" y="5949280"/>
            <a:ext cx="8229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anose="02040502050405020303" pitchFamily="18" charset="0"/>
              <a:buNone/>
            </a:pPr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effectLst/>
              </a:rPr>
              <a:t>С наступающим Новым Годом!</a:t>
            </a:r>
            <a:endParaRPr lang="ru-RU" sz="3600" dirty="0"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689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1330</Words>
  <Application>Microsoft Office PowerPoint</Application>
  <PresentationFormat>Экран (4:3)</PresentationFormat>
  <Paragraphs>226</Paragraphs>
  <Slides>69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9" baseType="lpstr">
      <vt:lpstr>Arial</vt:lpstr>
      <vt:lpstr>Calibri</vt:lpstr>
      <vt:lpstr>David</vt:lpstr>
      <vt:lpstr>Georgia</vt:lpstr>
      <vt:lpstr>Lucida Console</vt:lpstr>
      <vt:lpstr>Times New Roman</vt:lpstr>
      <vt:lpstr>Trebuchet MS</vt:lpstr>
      <vt:lpstr>Wingdings</vt:lpstr>
      <vt:lpstr>Wingdings 2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Беседа «Наша сила - в единстве»  с иереем Прихода храма Покрова Божией Матери Сысоевым Кириллом Павловичем и имам-хатыбом мечети  Исхаковым Каюмом Фаизовичем  Тематическая программа «Сто народов-одна семья!» с активистом Чувашского НКЦ «Араскал» (Судьба) Альбиной Лабановой     </vt:lpstr>
      <vt:lpstr>Тематическая программа «Терроризм-проблема современности» с оперуполномоченным уголовного розыска отдела полиции №1 (дислокация г.Лянтора) ОМВД России по Сургутскому району Матаевым Андреем Владимировичем</vt:lpstr>
      <vt:lpstr>Презентация PowerPoint</vt:lpstr>
      <vt:lpstr>Беседа-диалог «На земле ханты и манси» с председателем городского отделения общественной организации «Спасение Югры» ХМАО-Югры  Ефимом Тимофеевичем Тайбиным</vt:lpstr>
      <vt:lpstr>Презентация PowerPoint</vt:lpstr>
      <vt:lpstr>Презентация PowerPoint</vt:lpstr>
      <vt:lpstr>   Национальная гостиная «Содружество» </vt:lpstr>
      <vt:lpstr>Городская акция «Свеча памяти» </vt:lpstr>
      <vt:lpstr>Патриотическая акция «Под флагом – Едины» ко Дню Государственного Флага</vt:lpstr>
      <vt:lpstr>  Концерты «Рок против Террора»    </vt:lpstr>
      <vt:lpstr>Городская акция «Капля жизни»</vt:lpstr>
      <vt:lpstr>V городской конкурс агитбригад #МЫВМЕСТЕ</vt:lpstr>
      <vt:lpstr>Презентация PowerPoint</vt:lpstr>
      <vt:lpstr>Презентация PowerPoint</vt:lpstr>
      <vt:lpstr>Х городская читательская конференция «Язык мой, друг мой» к Международному дню родного языка</vt:lpstr>
      <vt:lpstr>VI читательская конференция «Кирилло-Мефодиевские чтения»</vt:lpstr>
      <vt:lpstr>Читательская акция «Я вновь читаю пушкинские строки…» </vt:lpstr>
      <vt:lpstr>  I Читательская конференция «Айпинские чтения»</vt:lpstr>
      <vt:lpstr>Презентация PowerPoint</vt:lpstr>
      <vt:lpstr>Презентация PowerPoint</vt:lpstr>
      <vt:lpstr>Презентация PowerPoint</vt:lpstr>
      <vt:lpstr>Спортивный праздник «Богатырская олимпиада»</vt:lpstr>
      <vt:lpstr>   Спортивная спартакиада  в рамках фестиваля казачьей культуры</vt:lpstr>
      <vt:lpstr>Городская квест-игра для учащихся старших классов «В гостях у казаков» </vt:lpstr>
      <vt:lpstr>Презентация PowerPoint</vt:lpstr>
      <vt:lpstr>Презентация PowerPoint</vt:lpstr>
      <vt:lpstr>Презентация PowerPoint</vt:lpstr>
      <vt:lpstr>Презентация PowerPoint</vt:lpstr>
      <vt:lpstr>Местная общественная организация г.Лянтор «Общество казахской культуры «Байтерек» («Дерево жизни»), председатель Сибагатуллина Бакыт Бауыржановна</vt:lpstr>
      <vt:lpstr>  Победители Конкурса Грант главы Сургутского района 2023 года   </vt:lpstr>
      <vt:lpstr>Победитель Конкурса Грант Губернатора округа 2023 года   </vt:lpstr>
      <vt:lpstr>Презентация PowerPoint</vt:lpstr>
      <vt:lpstr>Презентация PowerPoint</vt:lpstr>
      <vt:lpstr>Презентация PowerPoint</vt:lpstr>
      <vt:lpstr>Презентация PowerPoint</vt:lpstr>
      <vt:lpstr>Выставки «Многоцветие культур»  ко Дню народного единства и «Дембельский альбом» ко Дню защитника Отечества</vt:lpstr>
      <vt:lpstr>Традиционные национальные праздники: встречи весны «Вороний день», встречи лета «Праздник Трясогузки», поклонения водяным духам «Петров Хатл»</vt:lpstr>
      <vt:lpstr>Программа «Неврем», направленная на популяризацию материальной и духовной культуры ханты </vt:lpstr>
      <vt:lpstr>Презентация PowerPoint</vt:lpstr>
      <vt:lpstr>Презентация PowerPoint</vt:lpstr>
      <vt:lpstr>Презентация PowerPoint</vt:lpstr>
      <vt:lpstr>Конкурсная программа «Папа, мама, я – дружная семья»</vt:lpstr>
      <vt:lpstr>Презентация PowerPoint</vt:lpstr>
      <vt:lpstr> Городские фестивали детского и юношеского творчества "Рождество Христово!« и  "Пасха Красная»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Праздник для молодых семей Лянтора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2023-12-21T04:39:17Z</dcterms:created>
  <dcterms:modified xsi:type="dcterms:W3CDTF">2023-12-24T13:13:32Z</dcterms:modified>
</cp:coreProperties>
</file>