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band2V>
      <a:tcStyle>
        <a:tcBdr/>
        <a:fill>
          <a:solidFill>
            <a:schemeClr val="accent6">
              <a:alpha val="20000"/>
            </a:schemeClr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552" y="-21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9E636-1799-4DA2-BAF9-0108406563FC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9E50C-8683-42B1-928E-0C72FD7C02C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1E360-CAD7-4054-9B29-851618296DD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D7212-00DA-4786-A48B-DE311B61B20B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B4805-9CC2-48B2-B4A7-7E4C595024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stomShape 7"/>
          <p:cNvSpPr/>
          <p:nvPr/>
        </p:nvSpPr>
        <p:spPr>
          <a:xfrm>
            <a:off x="1212854" y="1564951"/>
            <a:ext cx="9896891" cy="5991318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spc="-1" dirty="0">
                <a:solidFill>
                  <a:srgbClr val="235CA9"/>
                </a:solidFill>
                <a:latin typeface="+mj-lt"/>
                <a:ea typeface="DejaVu Sans"/>
              </a:rPr>
              <a:t> </a:t>
            </a:r>
            <a:endParaRPr lang="ru-RU" sz="1600" b="1" spc="-1" dirty="0" smtClean="0">
              <a:solidFill>
                <a:srgbClr val="235CA9"/>
              </a:solidFill>
              <a:latin typeface="+mj-lt"/>
              <a:ea typeface="DejaVu Sans"/>
            </a:endParaRPr>
          </a:p>
          <a:p>
            <a:pPr algn="ctr"/>
            <a:endParaRPr lang="ru-RU" sz="1600" b="1" spc="-1" dirty="0">
              <a:solidFill>
                <a:srgbClr val="235CA9"/>
              </a:solidFill>
              <a:latin typeface="+mj-lt"/>
              <a:ea typeface="DejaVu Sans"/>
            </a:endParaRPr>
          </a:p>
          <a:p>
            <a:pPr algn="ctr"/>
            <a:endParaRPr lang="ru-RU" sz="1600" b="1" spc="-1" dirty="0" smtClean="0">
              <a:solidFill>
                <a:srgbClr val="235CA9"/>
              </a:solidFill>
              <a:latin typeface="+mj-lt"/>
              <a:ea typeface="DejaVu Sans"/>
            </a:endParaRPr>
          </a:p>
          <a:p>
            <a:pPr algn="ctr"/>
            <a:endParaRPr lang="ru-RU" spc="-1" dirty="0">
              <a:solidFill>
                <a:srgbClr val="00B050"/>
              </a:solidFill>
              <a:latin typeface="Cambria" pitchFamily="18" charset="0" panose="02040503050406030204"/>
            </a:endParaRPr>
          </a:p>
        </p:txBody>
      </p:sp>
      <p:sp>
        <p:nvSpPr>
          <p:cNvPr id="37" name="Содержимое 2"/>
          <p:cNvSpPr txBox="1">
            <a:spLocks noGrp="1"/>
          </p:cNvSpPr>
          <p:nvPr>
            <p:ph type="title"/>
          </p:nvPr>
        </p:nvSpPr>
        <p:spPr>
          <a:xfrm>
            <a:off x="867641" y="136326"/>
            <a:ext cx="11619026" cy="777846"/>
          </a:xfrm>
          <a:prstGeom prst="rect">
            <a:avLst/>
          </a:prstGeom>
        </p:spPr>
        <p:txBody>
          <a:bodyPr vert="horz" lIns="0" tIns="45688" rIns="91376" bIns="45688" rtlCol="0" anchor="ctr">
            <a:noAutofit/>
          </a:bodyPr>
          <a:lstStyle>
            <a:lvl1pPr marL="391146" indent="0" algn="l" defTabSz="1043056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84"/>
              </a:spcAft>
              <a:buFontTx/>
              <a:buNone/>
              <a:defRPr sz="1000" b="1" kern="1200" baseline="0">
                <a:solidFill>
                  <a:srgbClr val="1D1D1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Tx/>
              <a:buNone/>
              <a:defRPr sz="1000" kern="1200" baseline="0">
                <a:solidFill>
                  <a:srgbClr val="1D1D1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Tx/>
              <a:buNone/>
              <a:defRPr sz="1000" kern="1200" baseline="0">
                <a:solidFill>
                  <a:srgbClr val="1D1D1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Tx/>
              <a:buNone/>
              <a:defRPr sz="1000" kern="1200" baseline="0">
                <a:solidFill>
                  <a:srgbClr val="1D1D1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Tx/>
              <a:buNone/>
              <a:defRPr sz="1000" kern="1200" baseline="0">
                <a:solidFill>
                  <a:srgbClr val="1D1D1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 panose="02040503050406030204"/>
                <a:cs typeface="Times New Roman" pitchFamily="18" charset="0" panose="02020603050405020304"/>
              </a:rPr>
              <a:t>Перечень пунктов приема вторичного сырья </a:t>
            </a:r>
            <a:br>
              <a:rPr lang="ru-RU" sz="2000" dirty="0" smtClean="0">
                <a:solidFill>
                  <a:schemeClr val="accent6"/>
                </a:solidFill>
                <a:latin typeface="Cambria" pitchFamily="18" charset="0" panose="02040503050406030204"/>
                <a:cs typeface="Times New Roman" pitchFamily="18" charset="0" panose="02020603050405020304"/>
              </a:rPr>
            </a:br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 panose="02040503050406030204"/>
                <a:cs typeface="Times New Roman" pitchFamily="18" charset="0" panose="02020603050405020304"/>
              </a:rPr>
              <a:t>на территории Ханты-Мансийского автономного округа-Югры</a:t>
            </a:r>
            <a:br>
              <a:rPr lang="ru-RU" sz="2000" dirty="0" smtClean="0">
                <a:solidFill>
                  <a:schemeClr val="accent6"/>
                </a:solidFill>
                <a:latin typeface="Cambria" pitchFamily="18" charset="0" panose="02040503050406030204"/>
                <a:cs typeface="Times New Roman" pitchFamily="18" charset="0" panose="02020603050405020304"/>
              </a:rPr>
            </a:br>
            <a:endParaRPr lang="ru-RU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 panose="02040503050406030204"/>
              <a:cs typeface="Times New Roman" pitchFamily="18" charset="0" panose="02020603050405020304"/>
            </a:endParaRPr>
          </a:p>
        </p:txBody>
      </p:sp>
      <p:sp>
        <p:nvSpPr>
          <p:cNvPr id="13" name="CustomShape 8"/>
          <p:cNvSpPr/>
          <p:nvPr/>
        </p:nvSpPr>
        <p:spPr>
          <a:xfrm>
            <a:off x="2016593" y="1864690"/>
            <a:ext cx="2623320" cy="2181226"/>
          </a:xfrm>
          <a:custGeom>
            <a:avLst/>
            <a:gdLst/>
            <a:ahLst/>
            <a:cxnLst/>
            <a:rect l="l" t="t" r="r" b="b"/>
            <a:pathLst>
              <a:path w="7301" h="13001">
                <a:moveTo>
                  <a:pt x="1216" y="0"/>
                </a:moveTo>
                <a:cubicBezTo>
                  <a:pt x="608" y="0"/>
                  <a:pt x="0" y="608"/>
                  <a:pt x="0" y="1216"/>
                </a:cubicBezTo>
                <a:lnTo>
                  <a:pt x="0" y="11784"/>
                </a:lnTo>
                <a:cubicBezTo>
                  <a:pt x="0" y="12392"/>
                  <a:pt x="608" y="13000"/>
                  <a:pt x="1216" y="13000"/>
                </a:cubicBezTo>
                <a:lnTo>
                  <a:pt x="6084" y="13000"/>
                </a:lnTo>
                <a:cubicBezTo>
                  <a:pt x="6692" y="13000"/>
                  <a:pt x="7300" y="12392"/>
                  <a:pt x="7300" y="11784"/>
                </a:cubicBezTo>
                <a:lnTo>
                  <a:pt x="7300" y="1216"/>
                </a:lnTo>
                <a:cubicBezTo>
                  <a:pt x="7300" y="608"/>
                  <a:pt x="6692" y="0"/>
                  <a:pt x="6084" y="0"/>
                </a:cubicBezTo>
                <a:lnTo>
                  <a:pt x="1216" y="0"/>
                </a:lnTo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wrap="none" lIns="96120" tIns="51120" rIns="96120" bIns="5112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" algn="ctr">
              <a:buClr>
                <a:srgbClr val="000000"/>
              </a:buClr>
              <a:buSzPct val="45000"/>
              <a:defRPr/>
            </a:pPr>
            <a:endParaRPr lang="ru-RU" sz="1600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14" name="CustomShape 8"/>
          <p:cNvSpPr/>
          <p:nvPr/>
        </p:nvSpPr>
        <p:spPr>
          <a:xfrm>
            <a:off x="476943" y="1892465"/>
            <a:ext cx="7378584" cy="4175826"/>
          </a:xfrm>
          <a:custGeom>
            <a:avLst/>
            <a:gdLst/>
            <a:ahLst/>
            <a:cxnLst/>
            <a:rect l="l" t="t" r="r" b="b"/>
            <a:pathLst>
              <a:path w="7301" h="13001">
                <a:moveTo>
                  <a:pt x="1216" y="0"/>
                </a:moveTo>
                <a:cubicBezTo>
                  <a:pt x="608" y="0"/>
                  <a:pt x="0" y="608"/>
                  <a:pt x="0" y="1216"/>
                </a:cubicBezTo>
                <a:lnTo>
                  <a:pt x="0" y="11784"/>
                </a:lnTo>
                <a:cubicBezTo>
                  <a:pt x="0" y="12392"/>
                  <a:pt x="608" y="13000"/>
                  <a:pt x="1216" y="13000"/>
                </a:cubicBezTo>
                <a:lnTo>
                  <a:pt x="6084" y="13000"/>
                </a:lnTo>
                <a:cubicBezTo>
                  <a:pt x="6692" y="13000"/>
                  <a:pt x="7300" y="12392"/>
                  <a:pt x="7300" y="11784"/>
                </a:cubicBezTo>
                <a:lnTo>
                  <a:pt x="7300" y="1216"/>
                </a:lnTo>
                <a:cubicBezTo>
                  <a:pt x="7300" y="608"/>
                  <a:pt x="6692" y="0"/>
                  <a:pt x="6084" y="0"/>
                </a:cubicBezTo>
                <a:lnTo>
                  <a:pt x="1216" y="0"/>
                </a:lnTo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wrap="none" lIns="96120" tIns="51120" rIns="96120" bIns="5112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600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539298" y="714667"/>
          <a:ext cx="11244001" cy="60350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035175"/>
                <a:gridCol w="3732414"/>
                <a:gridCol w="44764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Название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baseline="0" dirty="0" err="1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экопункта</a:t>
                      </a:r>
                      <a:endParaRPr lang="ru-RU" sz="11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Контактная </a:t>
                      </a:r>
                    </a:p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информация</a:t>
                      </a:r>
                      <a:endParaRPr lang="ru-RU" sz="11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Виды </a:t>
                      </a:r>
                    </a:p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принимаемого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вторсырья </a:t>
                      </a:r>
                      <a:endParaRPr lang="ru-RU" sz="11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«Югра-Собирает»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Ханты-Мансийск,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Чехова, д.74, телефон: 8 800 222 11 86  </a:t>
                      </a:r>
                      <a:endParaRPr lang="ru-RU" sz="1100" b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ПЭТ, пластик, картон, алюминиевые банки, полиэтиленовые пакеты, крышечки пластиковые.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«Югра-Собирает»</a:t>
                      </a:r>
                    </a:p>
                    <a:p>
                      <a:pPr algn="ctr"/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Сургут,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30 лет Победы, д.74 телефон: 8 800 222 11 86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ПЭТ, пластик, картон, алюминиевые банки, полиэтиленовые пакеты, крышечки пластиковые.</a:t>
                      </a:r>
                      <a:endParaRPr lang="ru-RU" sz="1100" b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«Югра-Собирает»</a:t>
                      </a:r>
                    </a:p>
                    <a:p>
                      <a:pPr algn="ctr"/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 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Нижневартовск, 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Комсомольское озеро, д.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телефон: 8 800 222 11 86 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ПЭТ, пластик, картон, алюминиевые банки, полиэтиленовые пакеты, крышечки пластиковые.</a:t>
                      </a:r>
                      <a:endParaRPr lang="ru-RU" sz="1100" b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484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ООО «Региональные грузоперевозки»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Нижневартовск,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Сквер космонавтов, телефон: +7 (346) 664-14-14</a:t>
                      </a:r>
                    </a:p>
                    <a:p>
                      <a:pPr algn="ctr"/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бумага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, 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пластик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, картон, алюминиевые банки, крышечки пластиковые.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52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ООО «Региональные грузоперевозки»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Нижневартовск,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Омская, д.11, телефон: +7 (346) 664-14-14</a:t>
                      </a:r>
                    </a:p>
                    <a:p>
                      <a:pPr algn="ctr"/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бумага,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пластик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, картон, алюминиевые банки, крышечки пластиковые.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52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ООО «Региональные грузоперевозки»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Нижневартовск,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Восточный проезд (район школы № 44), телефон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: +7 (346) 664-14-14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бумага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, 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пластик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, картон, алюминиевые банки, крышечки пластиковые.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302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ООО «</a:t>
                      </a:r>
                      <a:r>
                        <a:rPr lang="ru-RU" sz="1100" dirty="0" err="1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Вторчермет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Сургут,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Саянская, д.10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телефон: 83462 37 80 81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пластик, картон, алюминиевые банки, полиэтиленовая пленка, металл.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«Птичка»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Сургут,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30 лет Победы, д.21/3 телефон: 8 982 202 15 36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ПЭТ, пластик, металл.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«Птичка»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Сургут,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проспект Набережный, д.2, строение 5</a:t>
                      </a:r>
                    </a:p>
                    <a:p>
                      <a:pPr algn="ctr"/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телефон: 8932 248 45 52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батарейки, макулатура, стекло, ПЭТ, пластик, алюминиевые банки, полиэтиленовые пакеты, текстиль, крышечки пластиковые.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ООО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«</a:t>
                      </a:r>
                      <a:r>
                        <a:rPr lang="ru-RU" sz="1100" baseline="0" dirty="0" err="1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ЭкоТех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»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г.</a:t>
                      </a: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Урай, </a:t>
                      </a:r>
                      <a:b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baseline="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ул. Молодежная, д.18</a:t>
                      </a:r>
                    </a:p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 телефоны: 8 (34676) 3 44 66, </a:t>
                      </a:r>
                      <a:b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</a:b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8 908 896 18 93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макулатура, ПЭТ, пластик (ПНД, ПВД, ПП), пленка (ПВД, </a:t>
                      </a:r>
                      <a:r>
                        <a:rPr lang="ru-RU" sz="1100" dirty="0" err="1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стрейтч</a:t>
                      </a:r>
                      <a:r>
                        <a:rPr lang="ru-RU" sz="1100" dirty="0" smtClean="0">
                          <a:ln>
                            <a:noFill/>
                          </a:ln>
                          <a:latin typeface="Times New Roman" pitchFamily="18" charset="0" panose="02020603050405020304"/>
                          <a:cs typeface="Times New Roman" pitchFamily="18" charset="0" panose="02020603050405020304"/>
                        </a:rPr>
                        <a:t>), стекло тарное, отработанные шины, алюминий, лом цветных металлов.</a:t>
                      </a:r>
                      <a:endParaRPr lang="ru-RU" sz="11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 panose="02020603050405020304"/>
                        <a:ea typeface="Cambria" pitchFamily="18" charset="0" panose="02040503050406030204"/>
                        <a:cs typeface="Times New Roman" pitchFamily="18" charset="0" panose="020206030504050203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95" y="2"/>
            <a:ext cx="1263794" cy="71466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Pages>0</Pages>
  <Words>434</Words>
  <Characters>0</Characters>
  <CharactersWithSpaces>0</CharactersWithSpaces>
  <Application>Р7-Офис/7.3.0.0</Application>
  <DocSecurity>0</DocSecurity>
  <PresentationFormat>Широкоэкранный</PresentationFormat>
  <Lines>0</Lines>
  <Paragraphs>46</Paragraphs>
  <Slides>1</Slides>
  <Notes>1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Серегина Марина Сергеевна</dc:creator>
  <cp:keywords/>
  <dc:description/>
  <dc:identifier/>
  <dc:language/>
  <cp:lastModifiedBy>Багаева Нелли Сергеевна</cp:lastModifiedBy>
  <cp:revision>11</cp:revision>
  <dcterms:created xsi:type="dcterms:W3CDTF">2023-06-06T09:58:44Z</dcterms:created>
  <dcterms:modified xsi:type="dcterms:W3CDTF">2024-02-07T07:24:53Z</dcterms:modified>
  <cp:category/>
  <cp:contentStatus/>
  <cp:version/>
</cp:coreProperties>
</file>