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80" r:id="rId3"/>
    <p:sldId id="275" r:id="rId4"/>
    <p:sldId id="276" r:id="rId5"/>
    <p:sldId id="261" r:id="rId6"/>
    <p:sldId id="262" r:id="rId7"/>
    <p:sldId id="263" r:id="rId8"/>
    <p:sldId id="264" r:id="rId9"/>
    <p:sldId id="265" r:id="rId10"/>
    <p:sldId id="266" r:id="rId11"/>
    <p:sldId id="277" r:id="rId12"/>
    <p:sldId id="278" r:id="rId13"/>
    <p:sldId id="279" r:id="rId14"/>
    <p:sldId id="273" r:id="rId15"/>
    <p:sldId id="274" r:id="rId17"/>
  </p:sldIdLst>
  <p:sldSz cx="12192000" cy="6858000"/>
  <p:notesSz cx="6760845" cy="994219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7AAF"/>
    <a:srgbClr val="003399"/>
    <a:srgbClr val="E67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 autoAdjust="0"/>
    <p:restoredTop sz="94680" autoAdjust="0"/>
  </p:normalViewPr>
  <p:slideViewPr>
    <p:cSldViewPr snapToGrid="0" showGuides="1">
      <p:cViewPr varScale="1">
        <p:scale>
          <a:sx n="99" d="100"/>
          <a:sy n="99" d="100"/>
        </p:scale>
        <p:origin x="96" y="3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</a:t>
            </a:r>
            <a:r>
              <a:rPr lang="en-US" baseline="0" dirty="0" smtClean="0">
                <a:solidFill>
                  <a:schemeClr val="tx1"/>
                </a:solidFill>
              </a:rPr>
              <a:t>2</a:t>
            </a:r>
            <a:r>
              <a:rPr lang="ru-RU" baseline="0" dirty="0" smtClean="0">
                <a:solidFill>
                  <a:schemeClr val="tx1"/>
                </a:solidFill>
              </a:rPr>
              <a:t>4 год</a:t>
            </a:r>
            <a:endParaRPr lang="ru-RU" baseline="0" dirty="0" smtClean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27663187167634"/>
          <c:y val="0.046562476043822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81051559646724"/>
          <c:y val="0.247003369696727"/>
          <c:w val="0.442141802676863"/>
          <c:h val="0.66134261249820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rgbClr val="00B050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FFFF00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 smtClean="0"/>
                      <a:t>40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 smtClean="0"/>
                      <a:t>49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5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47</c:v>
                </c:pt>
                <c:pt idx="1">
                  <c:v>11</c:v>
                </c:pt>
                <c:pt idx="2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93a7f211-4d52-4a68-91c1-3a5c4d24f7a2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2025 </a:t>
            </a:r>
            <a:r>
              <a:rPr lang="ru-RU" baseline="0" dirty="0">
                <a:solidFill>
                  <a:schemeClr val="tx1"/>
                </a:solidFill>
              </a:rPr>
              <a:t>год</a:t>
            </a:r>
            <a:endParaRPr lang="ru-RU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62983150016815"/>
          <c:y val="0.05079542841144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rgbClr val="FFFF00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FFFF00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 smtClean="0"/>
                      <a:t>65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bg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65</c:v>
                </c:pt>
                <c:pt idx="1">
                  <c:v>13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f66ccb40-68c0-4191-89aa-376a0863ee19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2026 </a:t>
            </a:r>
            <a:r>
              <a:rPr lang="ru-RU" baseline="0" dirty="0">
                <a:solidFill>
                  <a:schemeClr val="tx1"/>
                </a:solidFill>
              </a:rPr>
              <a:t>год</a:t>
            </a:r>
            <a:endParaRPr lang="ru-RU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550578083705686"/>
          <c:y val="0.049868767263052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90174175361408"/>
          <c:y val="0.235904465316174"/>
          <c:w val="0.325354917038693"/>
          <c:h val="0.65275925787159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год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rgbClr val="00B050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FFFF00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6</a:t>
                    </a:r>
                    <a:r>
                      <a:rPr altLang="en-US" smtClean="0"/>
                      <a:t>6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5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66</c:v>
                </c:pt>
                <c:pt idx="1">
                  <c:v>12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l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0310109572048791"/>
          <c:y val="0.423852067317681"/>
          <c:w val="0.364482117014679"/>
          <c:h val="0.2856846041969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1f8839d6-f838-41f8-a7e4-019bb060064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122617483797"/>
          <c:y val="0.0257812484140472"/>
          <c:w val="0.752324384148865"/>
          <c:h val="0.78917767044920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74.13</c:v>
                </c:pt>
                <c:pt idx="1">
                  <c:v>73.46</c:v>
                </c:pt>
                <c:pt idx="2">
                  <c:v>76.12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7.62</c:v>
                </c:pt>
                <c:pt idx="1">
                  <c:v>7.64</c:v>
                </c:pt>
                <c:pt idx="2">
                  <c:v>7.94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FF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Лист1!$D$2:$D$4</c:f>
              <c:numCache>
                <c:formatCode>0.00</c:formatCode>
                <c:ptCount val="3"/>
                <c:pt idx="0">
                  <c:v>6.76</c:v>
                </c:pt>
                <c:pt idx="1">
                  <c:v>6.97</c:v>
                </c:pt>
                <c:pt idx="2">
                  <c:v>7.45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Лист1!$E$2:$E$4</c:f>
              <c:numCache>
                <c:formatCode>0.00</c:formatCode>
                <c:ptCount val="3"/>
                <c:pt idx="0">
                  <c:v>10.97</c:v>
                </c:pt>
                <c:pt idx="1">
                  <c:v>11.4</c:v>
                </c:pt>
                <c:pt idx="2">
                  <c:v>7.91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Транспортный налог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14673935435969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228091056400717"/>
                  <c:y val="-4.29682509838434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214673935435969"/>
                  <c:y val="-0.004687499711644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Лист1!$F$2:$F$4</c:f>
              <c:numCache>
                <c:formatCode>0.00</c:formatCode>
                <c:ptCount val="3"/>
                <c:pt idx="0">
                  <c:v>0.52</c:v>
                </c:pt>
                <c:pt idx="1">
                  <c:v>0.53</c:v>
                </c:pt>
                <c:pt idx="2">
                  <c:v>0.58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523304"/>
        <c:axId val="308523696"/>
      </c:barChart>
      <c:catAx>
        <c:axId val="308523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3696"/>
        <c:crosses val="autoZero"/>
        <c:auto val="1"/>
        <c:lblAlgn val="ctr"/>
        <c:lblOffset val="100"/>
        <c:noMultiLvlLbl val="0"/>
      </c:catAx>
      <c:valAx>
        <c:axId val="308523696"/>
        <c:scaling>
          <c:orientation val="minMax"/>
          <c:max val="100"/>
        </c:scaling>
        <c:delete val="0"/>
        <c:axPos val="b"/>
        <c:majorGridlines/>
        <c:numFmt formatCode="0.00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3085233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8805170514704"/>
          <c:y val="0.841483338983554"/>
          <c:w val="0.860972215149768"/>
          <c:h val="0.149141661593156"/>
        </c:manualLayout>
      </c:layout>
      <c:overlay val="0"/>
      <c:spPr>
        <a:solidFill>
          <a:schemeClr val="bg1"/>
        </a:solidFill>
      </c:spPr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1860364-ca7c-4d8d-a9d6-e1108acb82e5}"/>
      </c:ext>
    </c:extLst>
  </c:chart>
  <c:txPr>
    <a:bodyPr/>
    <a:lstStyle/>
    <a:p>
      <a:pPr>
        <a:defRPr lang="ru-RU" sz="1800" baseline="0">
          <a:solidFill>
            <a:schemeClr val="bg1"/>
          </a:solidFill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06668307087"/>
          <c:y val="0.012761625691337"/>
          <c:w val="0.865705831692913"/>
          <c:h val="0.93347293716332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40625"/>
                  <c:y val="-0.45703122188538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687499711644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28125"/>
                  <c:y val="-0.4664062213086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231813.43</c:v>
                </c:pt>
                <c:pt idx="1">
                  <c:v>242317.2</c:v>
                </c:pt>
                <c:pt idx="2">
                  <c:v>255601.1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524088"/>
        <c:axId val="308524872"/>
      </c:barChart>
      <c:catAx>
        <c:axId val="30852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4872"/>
        <c:crosses val="autoZero"/>
        <c:auto val="1"/>
        <c:lblAlgn val="ctr"/>
        <c:lblOffset val="100"/>
        <c:noMultiLvlLbl val="0"/>
      </c:catAx>
      <c:valAx>
        <c:axId val="308524872"/>
        <c:scaling>
          <c:orientation val="minMax"/>
          <c:max val="3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4088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ea2920e-7c8c-4aad-94b4-faecc4a3468d}"/>
      </c:ext>
    </c:extLst>
  </c:chart>
  <c:spPr>
    <a:noFill/>
    <a:ln>
      <a:noFill/>
    </a:ln>
    <a:effectLst/>
  </c:spPr>
  <c:txPr>
    <a:bodyPr/>
    <a:lstStyle/>
    <a:p>
      <a:pPr>
        <a:defRPr lang="ru-RU">
          <a:solidFill>
            <a:schemeClr val="tx1"/>
          </a:solidFill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326677058598294"/>
                  <c:y val="-0.4069549793701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778915941718"/>
                  <c:y val="-0.41182869169797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42233109007736"/>
                  <c:y val="-0.41670240402576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24164.02</c:v>
                </c:pt>
                <c:pt idx="1">
                  <c:v>25194</c:v>
                </c:pt>
                <c:pt idx="2">
                  <c:v>26268.6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5976"/>
        <c:axId val="441036760"/>
      </c:barChart>
      <c:catAx>
        <c:axId val="44103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6760"/>
        <c:crosses val="autoZero"/>
        <c:auto val="1"/>
        <c:lblAlgn val="ctr"/>
        <c:lblOffset val="100"/>
        <c:noMultiLvlLbl val="0"/>
      </c:catAx>
      <c:valAx>
        <c:axId val="441036760"/>
        <c:scaling>
          <c:orientation val="minMax"/>
          <c:min val="0"/>
        </c:scaling>
        <c:delete val="0"/>
        <c:axPos val="l"/>
        <c:majorGridlines>
          <c:spPr>
            <a:ln w="9525" cap="rnd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597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7a69752-d041-4455-9249-acf388be4da2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328124999999999"/>
                  <c:y val="-0.4359374731829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4999997231791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40625"/>
                  <c:y val="-0.45234372217373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22679.1</c:v>
                </c:pt>
                <c:pt idx="1">
                  <c:v>22996.6</c:v>
                </c:pt>
                <c:pt idx="2">
                  <c:v>23318.6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6368"/>
        <c:axId val="441035192"/>
      </c:barChart>
      <c:catAx>
        <c:axId val="44103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5192"/>
        <c:crosses val="autoZero"/>
        <c:auto val="1"/>
        <c:lblAlgn val="ctr"/>
        <c:lblOffset val="100"/>
        <c:noMultiLvlLbl val="0"/>
      </c:catAx>
      <c:valAx>
        <c:axId val="4410351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6368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39e7128-44ec-4972-8799-ff26f2043eac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296875"/>
                  <c:y val="-0.4664062213086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640624714528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43749999999999"/>
                  <c:y val="-0.4640624714528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##0.00\ _₽_-;\-* #\ ##0.00\ _₽_-;_-* "-"??\ _₽_-;_-@_-</c:formatCode>
                <c:ptCount val="3"/>
                <c:pt idx="0">
                  <c:v>24089.69</c:v>
                </c:pt>
                <c:pt idx="1">
                  <c:v>37612.1</c:v>
                </c:pt>
                <c:pt idx="2">
                  <c:v>37809.2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7152"/>
        <c:axId val="441034800"/>
      </c:barChart>
      <c:catAx>
        <c:axId val="44103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4800"/>
        <c:crosses val="autoZero"/>
        <c:auto val="1"/>
        <c:lblAlgn val="ctr"/>
        <c:lblOffset val="100"/>
        <c:noMultiLvlLbl val="0"/>
      </c:catAx>
      <c:valAx>
        <c:axId val="4410348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,000\ _₽_-;\-* #\ ##,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20e31b5-63d5-45fd-b15d-eb7e79f4d166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69868479218123"/>
          <c:y val="0.107458615153916"/>
          <c:w val="0.921936734112843"/>
          <c:h val="0.590256871689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собственности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72.41</c:v>
                </c:pt>
                <c:pt idx="1">
                  <c:v>85.52</c:v>
                </c:pt>
                <c:pt idx="2">
                  <c:v>85.73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оказания платных услуг и компенсации затрат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Лист1!$C$2:$C$4</c:f>
              <c:numCache>
                <c:formatCode>_-* #\ ##,000\ _₽_-;\-* #\ ##,000\ _₽_-;_-* "-"??\ _₽_-;_-@_-</c:formatCode>
                <c:ptCount val="3"/>
                <c:pt idx="0">
                  <c:v>1.13</c:v>
                </c:pt>
                <c:pt idx="1">
                  <c:v>0.81</c:v>
                </c:pt>
                <c:pt idx="2">
                  <c:v>0.82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продажи основных средств и земельных участков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Лист1!$D$2:$D$4</c:f>
              <c:numCache>
                <c:formatCode>_-* #\ ##,000\ _₽_-;\-* #\ ##,000\ _₽_-;_-* "-"??\ _₽_-;_-@_-</c:formatCode>
                <c:ptCount val="3"/>
                <c:pt idx="0">
                  <c:v>25.81</c:v>
                </c:pt>
                <c:pt idx="1">
                  <c:v>13.28</c:v>
                </c:pt>
                <c:pt idx="2">
                  <c:v>13.05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Лист1!$E$2:$E$4</c:f>
              <c:numCache>
                <c:formatCode>_-* #\ ##,000\ _₽_-;\-* #\ ##,000\ _₽_-;_-* "-"??\ _₽_-;_-@_-</c:formatCode>
                <c:ptCount val="3"/>
                <c:pt idx="0">
                  <c:v>0.65</c:v>
                </c:pt>
                <c:pt idx="1">
                  <c:v>0.39</c:v>
                </c:pt>
                <c:pt idx="2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1037936"/>
        <c:axId val="441038328"/>
      </c:barChart>
      <c:catAx>
        <c:axId val="44103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8328"/>
        <c:crosses val="autoZero"/>
        <c:auto val="1"/>
        <c:lblAlgn val="ctr"/>
        <c:lblOffset val="100"/>
        <c:noMultiLvlLbl val="0"/>
      </c:catAx>
      <c:valAx>
        <c:axId val="44103832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6412379386833"/>
          <c:y val="0.812134699243664"/>
          <c:w val="0.631776600049861"/>
          <c:h val="0.13039869454276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0760ec-d4a6-4f87-9311-4df299d6e87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51189288371"/>
          <c:y val="0.057264626945375"/>
          <c:w val="0.887048810711629"/>
          <c:h val="0.829161478073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Дотация на выравнивание бюджетной обеспеченности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0427717846699686"/>
                  <c:y val="0.2063329987213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197442302891385"/>
                  <c:y val="0.1868098389321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307974151959"/>
                  <c:y val="0.18426508929616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#\ ##,000</c:formatCode>
                <c:ptCount val="3"/>
                <c:pt idx="0">
                  <c:v>95309.9</c:v>
                </c:pt>
                <c:pt idx="1">
                  <c:v>96066.4</c:v>
                </c:pt>
                <c:pt idx="2">
                  <c:v>94282.3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437646091443661"/>
                  <c:y val="-0.017312383394382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808657594200916"/>
                  <c:y val="-0.01482320016110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699240921835455"/>
                  <c:y val="-0.01250109935253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Лист1!$C$2:$C$4</c:f>
              <c:numCache>
                <c:formatCode>#\ ##,000</c:formatCode>
                <c:ptCount val="3"/>
                <c:pt idx="0">
                  <c:v>7497.55</c:v>
                </c:pt>
                <c:pt idx="1">
                  <c:v>8080.85</c:v>
                </c:pt>
                <c:pt idx="2">
                  <c:v>8674.35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00880256305259333"/>
                  <c:y val="0.179247443131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0463793215672"/>
                  <c:y val="-0.02656783000359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742012706505421"/>
                  <c:y val="-0.03308902638273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Лист1!$D$2:$D$4</c:f>
              <c:numCache>
                <c:formatCode>#\ ##,000</c:formatCode>
                <c:ptCount val="3"/>
                <c:pt idx="0">
                  <c:v>266366.74</c:v>
                </c:pt>
                <c:pt idx="1">
                  <c:v>5915.13</c:v>
                </c:pt>
                <c:pt idx="2">
                  <c:v>10331.01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Доходы от возвратов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Лист1!$E$2:$E$4</c:f>
              <c:numCache>
                <c:formatCode>#\ ##,000</c:formatCode>
                <c:ptCount val="3"/>
                <c:pt idx="0">
                  <c:v>722.05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1032448"/>
        <c:axId val="441038720"/>
      </c:barChart>
      <c:catAx>
        <c:axId val="44103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8720"/>
        <c:crossesAt val="0"/>
        <c:auto val="1"/>
        <c:lblAlgn val="ctr"/>
        <c:lblOffset val="100"/>
        <c:noMultiLvlLbl val="0"/>
      </c:catAx>
      <c:valAx>
        <c:axId val="441038720"/>
        <c:scaling>
          <c:orientation val="minMax"/>
          <c:min val="0"/>
        </c:scaling>
        <c:delete val="0"/>
        <c:axPos val="l"/>
        <c:majorGridlines/>
        <c:numFmt formatCode="#,##0.0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2448"/>
        <c:crosses val="autoZero"/>
        <c:crossBetween val="between"/>
        <c:minorUnit val="2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13557152085055"/>
          <c:y val="0.950009206778105"/>
          <c:w val="0.728803197471552"/>
          <c:h val="0.0354063369841737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4d3428f-fa45-466d-9c1f-33ccce198c3e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20521531514189"/>
          <c:y val="0.0500787294276653"/>
          <c:w val="0.883055887939619"/>
          <c:h val="0.61127702020827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Социально-культурная сфера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#\ ##,000</c:formatCode>
                <c:ptCount val="3"/>
                <c:pt idx="0">
                  <c:v>168528.44</c:v>
                </c:pt>
                <c:pt idx="1">
                  <c:v>168849.67</c:v>
                </c:pt>
                <c:pt idx="2">
                  <c:v>176902.59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Развитие отраслей экономики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0844023083724509"/>
                  <c:y val="-0.070638583611637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00725536300523592"/>
                  <c:y val="0.00092816949420542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0101372025627509"/>
                  <c:y val="-0.0037760986070815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#\ ##,000</c:formatCode>
                <c:ptCount val="3"/>
                <c:pt idx="0">
                  <c:v>57796.93</c:v>
                </c:pt>
                <c:pt idx="1">
                  <c:v>53488.37</c:v>
                </c:pt>
                <c:pt idx="2">
                  <c:v>102439.7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Жилищно-коммунальная сфера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0000"/>
                  </a:schemeClr>
                </a:gs>
                <a:gs pos="78000">
                  <a:schemeClr val="accent3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solidFill>
                <a:srgbClr val="FFFF00"/>
              </a:solidFill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705821974166088"/>
                  <c:y val="0.00032931590780097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48960869795632"/>
                  <c:y val="-0.002970699454561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150960194800304"/>
                  <c:y val="-0.0014239645564380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Лист1!$D$2:$D$4</c:f>
              <c:numCache>
                <c:formatCode>#\ ##,000</c:formatCode>
                <c:ptCount val="3"/>
                <c:pt idx="0">
                  <c:v>43346.04</c:v>
                </c:pt>
                <c:pt idx="1">
                  <c:v>66870.42</c:v>
                </c:pt>
                <c:pt idx="2">
                  <c:v>276314.9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направления</c:v>
                </c:pt>
              </c:strCache>
            </c:strRef>
          </c:tx>
          <c:spPr>
            <a:gradFill rotWithShape="1">
              <a:gsLst>
                <a:gs pos="63000">
                  <a:schemeClr val="accent2">
                    <a:lumMod val="40000"/>
                    <a:lumOff val="60000"/>
                  </a:schemeClr>
                </a:gs>
                <a:gs pos="100000">
                  <a:schemeClr val="accent4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433872636628739"/>
                  <c:y val="0.0004096442053219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42312144498467"/>
                  <c:y val="-0.00229285209677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6984406404834"/>
                  <c:y val="0.00229285209677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Лист1!$E$2:$E$4</c:f>
              <c:numCache>
                <c:formatCode>#\ ##,000</c:formatCode>
                <c:ptCount val="3"/>
                <c:pt idx="0">
                  <c:v>252006.76</c:v>
                </c:pt>
                <c:pt idx="1">
                  <c:v>215462.11</c:v>
                </c:pt>
                <c:pt idx="2">
                  <c:v>225481.65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4016"/>
        <c:axId val="441039504"/>
      </c:barChart>
      <c:catAx>
        <c:axId val="441034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9504"/>
        <c:crosses val="autoZero"/>
        <c:auto val="1"/>
        <c:lblAlgn val="ctr"/>
        <c:lblOffset val="100"/>
        <c:noMultiLvlLbl val="0"/>
      </c:catAx>
      <c:valAx>
        <c:axId val="441039504"/>
        <c:scaling>
          <c:orientation val="minMax"/>
          <c:max val="800000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4016"/>
        <c:crosses val="autoZero"/>
        <c:crossBetween val="between"/>
        <c:majorUnit val="100000"/>
        <c:minorUnit val="5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130204275907515"/>
          <c:y val="0.874863929883419"/>
          <c:w val="0.942132355846884"/>
          <c:h val="0.08792942891158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e8b6f10-21f9-4035-9563-cc75d049e0ad}"/>
      </c:ext>
    </c:extLst>
  </c:chart>
  <c:spPr>
    <a:noFill/>
    <a:ln>
      <a:noFill/>
    </a:ln>
    <a:effectLst/>
  </c:spPr>
  <c:txPr>
    <a:bodyPr/>
    <a:lstStyle/>
    <a:p>
      <a:pPr>
        <a:defRPr lang="ru-RU" baseline="0">
          <a:solidFill>
            <a:schemeClr val="tx1"/>
          </a:solidFill>
        </a:defRPr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79352548524479"/>
          <c:y val="0.0551034352076002"/>
          <c:w val="0.753743309682837"/>
          <c:h val="0.8626307072278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Лист1!$B$7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Лист1!$C$7:$E$7</c:f>
              <c:numCache>
                <c:formatCode>_-* #\ ##,000\ _₽_-;\-* #\ ##,000\ _₽_-;_-* "-"??\ _₽_-;_-@_-</c:formatCode>
                <c:ptCount val="3"/>
                <c:pt idx="0">
                  <c:v>207995.51</c:v>
                </c:pt>
                <c:pt idx="1">
                  <c:v>198231.67</c:v>
                </c:pt>
                <c:pt idx="2" c:formatCode="#\ ##,000">
                  <c:v>233620.38</c:v>
                </c:pt>
              </c:numCache>
            </c:numRef>
          </c:val>
        </c:ser>
        <c:ser>
          <c:idx val="1"/>
          <c:order val="1"/>
          <c:tx>
            <c:strRef>
              <c:f>Лист1!$B$8</c:f>
              <c:strCache>
                <c:ptCount val="1"/>
                <c:pt idx="0">
                  <c:v>НАЦИОНАЛЬНАЯ ОБОРОНА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Лист1!$C$8:$E$8</c:f>
              <c:numCache>
                <c:formatCode>_-* #\ ##,000\ _₽_-;\-* #\ ##,000\ _₽_-;_-* "-"??\ _₽_-;_-@_-</c:formatCode>
                <c:ptCount val="3"/>
                <c:pt idx="0">
                  <c:v>5755.62</c:v>
                </c:pt>
                <c:pt idx="1">
                  <c:v>6326.9</c:v>
                </c:pt>
                <c:pt idx="2" c:formatCode="#\ ##,000">
                  <c:v>6920.4</c:v>
                </c:pt>
              </c:numCache>
            </c:numRef>
          </c:val>
        </c:ser>
        <c:ser>
          <c:idx val="2"/>
          <c:order val="2"/>
          <c:tx>
            <c:strRef>
              <c:f>Лист1!$B$9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Лист1!$C$9:$E$9</c:f>
              <c:numCache>
                <c:formatCode>_-* #\ ##,000\ _₽_-;\-* #\ ##,000\ _₽_-;_-* "-"??\ _₽_-;_-@_-</c:formatCode>
                <c:ptCount val="3"/>
                <c:pt idx="0">
                  <c:v>11723.62</c:v>
                </c:pt>
                <c:pt idx="1">
                  <c:v>10903.54</c:v>
                </c:pt>
                <c:pt idx="2" c:formatCode="#\ ##,000">
                  <c:v>11465.98</c:v>
                </c:pt>
              </c:numCache>
            </c:numRef>
          </c:val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0648479511281327"/>
                  <c:y val="7.920914352398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54039959273443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Лист1!$C$10:$E$10</c:f>
              <c:numCache>
                <c:formatCode>_-* #\ ##,000\ _₽_-;\-* #\ ##,000\ _₽_-;_-* "-"??\ _₽_-;_-@_-</c:formatCode>
                <c:ptCount val="3"/>
                <c:pt idx="0">
                  <c:v>102439.7</c:v>
                </c:pt>
                <c:pt idx="1">
                  <c:v>53488.37</c:v>
                </c:pt>
                <c:pt idx="2" c:formatCode="#\ ##,000">
                  <c:v>57796.93</c:v>
                </c:pt>
              </c:numCache>
            </c:numRef>
          </c:val>
        </c:ser>
        <c:ser>
          <c:idx val="5"/>
          <c:order val="4"/>
          <c:tx>
            <c:strRef>
              <c:f>Лист1!$B$11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Лист1!$C$11:$E$11</c:f>
              <c:numCache>
                <c:formatCode>_-* #\ ##,000\ _₽_-;\-* #\ ##,000\ _₽_-;_-* "-"??\ _₽_-;_-@_-</c:formatCode>
                <c:ptCount val="3"/>
                <c:pt idx="0">
                  <c:v>276314.9</c:v>
                </c:pt>
                <c:pt idx="1">
                  <c:v>66870.42</c:v>
                </c:pt>
                <c:pt idx="2" c:formatCode="#\ ##,000">
                  <c:v>43346.04</c:v>
                </c:pt>
              </c:numCache>
            </c:numRef>
          </c:val>
        </c:ser>
        <c:ser>
          <c:idx val="6"/>
          <c:order val="5"/>
          <c:tx>
            <c:strRef>
              <c:f>Лист1!$B$12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96288456713856e-17"/>
                  <c:y val="0.1425781053985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1533794770196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08079918546881"/>
                  <c:y val="0.1425781053985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Лист1!$C$12:$E$12</c:f>
              <c:numCache>
                <c:formatCode>_-* #\ ##,000\ _₽_-;\-* #\ ##,000\ _₽_-;_-* "-"??\ _₽_-;_-@_-</c:formatCode>
                <c:ptCount val="3"/>
                <c:pt idx="0">
                  <c:v>558</c:v>
                </c:pt>
                <c:pt idx="1">
                  <c:v>558</c:v>
                </c:pt>
                <c:pt idx="2" c:formatCode="#\ ##,000">
                  <c:v>558</c:v>
                </c:pt>
              </c:numCache>
            </c:numRef>
          </c:val>
        </c:ser>
        <c:ser>
          <c:idx val="7"/>
          <c:order val="6"/>
          <c:tx>
            <c:strRef>
              <c:f>Лист1!$B$13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216159837093777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16159837093777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324239755640665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Лист1!$C$13:$E$13</c:f>
              <c:numCache>
                <c:formatCode>_-* #\ ##,000\ _₽_-;\-* #\ ##,000\ _₽_-;_-* "-"??\ _₽_-;_-@_-</c:formatCode>
                <c:ptCount val="3"/>
                <c:pt idx="0">
                  <c:v>121630.48</c:v>
                </c:pt>
                <c:pt idx="1">
                  <c:v>118294.28</c:v>
                </c:pt>
                <c:pt idx="2">
                  <c:v>117973.05</c:v>
                </c:pt>
              </c:numCache>
            </c:numRef>
          </c:val>
        </c:ser>
        <c:ser>
          <c:idx val="8"/>
          <c:order val="7"/>
          <c:tx>
            <c:strRef>
              <c:f>Лист1!$B$14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Лист1!$C$14:$E$14</c:f>
              <c:numCache>
                <c:formatCode>_-* #\ ##,000\ _₽_-;\-* #\ ##,000\ _₽_-;_-* "-"??\ _₽_-;_-@_-</c:formatCode>
                <c:ptCount val="3"/>
                <c:pt idx="0">
                  <c:v>3463.44</c:v>
                </c:pt>
                <c:pt idx="1">
                  <c:v>2988.44</c:v>
                </c:pt>
                <c:pt idx="2">
                  <c:v>2988.44</c:v>
                </c:pt>
              </c:numCache>
            </c:numRef>
          </c:val>
        </c:ser>
        <c:ser>
          <c:idx val="4"/>
          <c:order val="8"/>
          <c:tx>
            <c:strRef>
              <c:f>Лист1!$B$15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Лист1!$C$15:$E$15</c:f>
              <c:numCache>
                <c:formatCode>_-* #\ ##,000\ _₽_-;\-* #\ ##,000\ _₽_-;_-* "-"??\ _₽_-;_-@_-</c:formatCode>
                <c:ptCount val="3"/>
                <c:pt idx="0">
                  <c:v>51250.67</c:v>
                </c:pt>
                <c:pt idx="1">
                  <c:v>47008.95</c:v>
                </c:pt>
                <c:pt idx="2">
                  <c:v>47008.95</c:v>
                </c:pt>
              </c:numCache>
            </c:numRef>
          </c:val>
        </c:ser>
        <c:ser>
          <c:idx val="9"/>
          <c:order val="9"/>
          <c:tx>
            <c:strRef>
              <c:f>Лист1!$B$16</c:f>
              <c:strCache>
                <c:ptCount val="1"/>
                <c:pt idx="0">
                  <c:v>Обслуживание государственного (муниципального)долга</c:v>
                </c:pt>
              </c:strCache>
            </c:strRef>
          </c:tx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Лист1!$C$16:$E$16</c:f>
              <c:numCache>
                <c:formatCode>_-* #\ ##,000\ _₽_-;\-* #\ ##,000\ _₽_-;_-* "-"??\ _₽_-;_-@_-</c:formatCode>
                <c:ptCount val="3"/>
                <c:pt idx="0">
                  <c:v>6.9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41033232"/>
        <c:axId val="441694960"/>
      </c:barChart>
      <c:catAx>
        <c:axId val="44103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694960"/>
        <c:crosses val="autoZero"/>
        <c:auto val="1"/>
        <c:lblAlgn val="ctr"/>
        <c:lblOffset val="100"/>
        <c:noMultiLvlLbl val="0"/>
      </c:catAx>
      <c:valAx>
        <c:axId val="441694960"/>
        <c:scaling>
          <c:orientation val="minMax"/>
          <c:min val="0"/>
        </c:scaling>
        <c:delete val="0"/>
        <c:axPos val="l"/>
        <c:majorGridlines>
          <c:spPr>
            <a:ln w="9525" cap="rnd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3232"/>
        <c:crosses val="autoZero"/>
        <c:crossBetween val="between"/>
        <c:minorUnit val="10000"/>
      </c:valAx>
      <c:spPr>
        <a:solidFill>
          <a:schemeClr val="bg1"/>
        </a:solidFill>
        <a:ln>
          <a:solidFill>
            <a:schemeClr val="accent1"/>
          </a:solidFill>
        </a:ln>
        <a:effectLst/>
      </c:spPr>
    </c:plotArea>
    <c:legend>
      <c:legendPos val="r"/>
      <c:layout>
        <c:manualLayout>
          <c:xMode val="edge"/>
          <c:yMode val="edge"/>
          <c:x val="0.792039428915923"/>
          <c:y val="0.0689937187047267"/>
          <c:w val="0.207960571084077"/>
          <c:h val="0.79504388843935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66d0279-a0c2-4b5b-8435-33e4aa6d8a5a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25D8C-A68A-4C65-8E2D-2F2F37B22CDF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F761F-1463-48A8-9FA8-D2CA2F0112A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F761F-1463-48A8-9FA8-D2CA2F0112A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67" y="0"/>
            <a:ext cx="1220046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39325" y="1512931"/>
            <a:ext cx="10218058" cy="2656115"/>
          </a:xfrm>
        </p:spPr>
        <p:txBody>
          <a:bodyPr>
            <a:noAutofit/>
          </a:bodyPr>
          <a:lstStyle/>
          <a:p>
            <a:pPr algn="ctr"/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Решение Совета депутатов городского поселения Лянтор от 28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.11.2024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№ 84</a:t>
            </a:r>
            <a:b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</a:b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"О внесении изменений в Решение Совета Депутатов городского поселения Лянтор от 27.12.2023 № 27 «О бюджете городского поселения Лянтор на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2024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 </a:t>
            </a:r>
            <a:b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</a:b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на плановый период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2025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2026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годов" </a:t>
            </a:r>
            <a:endParaRPr lang="ru-RU" b="1" i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097" y="468227"/>
            <a:ext cx="8153157" cy="7576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Основные параметры бюджета города на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2024 </a:t>
            </a:r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 и на плановый период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2025 </a:t>
            </a:r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2026 годов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                                                                                </a:t>
            </a:r>
            <a:br>
              <a:rPr lang="ru-RU" sz="1800" dirty="0">
                <a:solidFill>
                  <a:schemeClr val="tx1"/>
                </a:solidFill>
                <a:latin typeface="Calibri Light" panose="020F0302020204030204"/>
              </a:rPr>
            </a:br>
            <a:endParaRPr lang="ru-RU" sz="1800" dirty="0">
              <a:solidFill>
                <a:schemeClr val="tx1"/>
              </a:solidFill>
              <a:latin typeface="Calibri Light" panose="020F030202020403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15641" y="1004343"/>
            <a:ext cx="1598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</a:rPr>
              <a:t> </a:t>
            </a:r>
            <a:r>
              <a:rPr lang="ru-RU" sz="1600" b="1" dirty="0">
                <a:solidFill>
                  <a:schemeClr val="tx1"/>
                </a:solidFill>
                <a:cs typeface="Aharoni" panose="02010803020104030203" pitchFamily="2" charset="-79"/>
              </a:rPr>
              <a:t>тыс. рублей</a:t>
            </a:r>
            <a:endParaRPr lang="ru-RU" sz="1600" b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41982" y="1486074"/>
          <a:ext cx="10697028" cy="4586514"/>
        </p:xfrm>
        <a:graphic>
          <a:graphicData uri="http://schemas.openxmlformats.org/drawingml/2006/table">
            <a:tbl>
              <a:tblPr/>
              <a:tblGrid>
                <a:gridCol w="2077092"/>
                <a:gridCol w="1991300"/>
                <a:gridCol w="1986785"/>
                <a:gridCol w="2512856"/>
                <a:gridCol w="2128995"/>
              </a:tblGrid>
              <a:tr h="1458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Период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Доходы-всего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Налоговые доходы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Неналоговые доходы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Безвозмездные поступления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1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2024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752791,84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304517,22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78378,38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369896,24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40,45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10,41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49,14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2025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504670,58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329878,20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64730,00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110062,38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65,37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12,83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21,80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2026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521678,17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344780,50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63610,00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113287,67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66,09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12,20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21,71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947" y="760369"/>
            <a:ext cx="9842620" cy="470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Структура доходной части бюджета города в 20</a:t>
            </a:r>
            <a:r>
              <a:rPr lang="en-US" sz="2400" b="1" i="1" dirty="0" smtClean="0">
                <a:solidFill>
                  <a:schemeClr val="tx1"/>
                </a:solidFill>
              </a:rPr>
              <a:t>2</a:t>
            </a:r>
            <a:r>
              <a:rPr lang="ru-RU" altLang="en-US" sz="2400" b="1" i="1" dirty="0" smtClean="0">
                <a:solidFill>
                  <a:schemeClr val="tx1"/>
                </a:solidFill>
              </a:rPr>
              <a:t>4</a:t>
            </a:r>
            <a:r>
              <a:rPr lang="ru-RU" sz="2400" b="1" i="1" dirty="0" smtClean="0">
                <a:solidFill>
                  <a:schemeClr val="tx1"/>
                </a:solidFill>
              </a:rPr>
              <a:t>-2026 годах</a:t>
            </a:r>
            <a:endParaRPr lang="ru-RU" sz="2400" b="1" i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009400" y="1230632"/>
          <a:ext cx="4487715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6326994" y="1230632"/>
          <a:ext cx="4439589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2418080" y="3801745"/>
          <a:ext cx="6142990" cy="3056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Текстовое поле 2"/>
          <p:cNvSpPr txBox="1"/>
          <p:nvPr/>
        </p:nvSpPr>
        <p:spPr>
          <a:xfrm>
            <a:off x="1221105" y="5429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Структура налоговых доходов бюджета городского поселения Лянтор в 2024</a:t>
            </a:r>
            <a:r>
              <a:rPr lang="en-US" sz="2400" b="1" i="1" dirty="0" smtClean="0">
                <a:solidFill>
                  <a:schemeClr val="tx1"/>
                </a:solidFill>
              </a:rPr>
              <a:t>-</a:t>
            </a:r>
            <a:r>
              <a:rPr lang="ru-RU" sz="2400" b="1" i="1" dirty="0" smtClean="0">
                <a:solidFill>
                  <a:schemeClr val="tx1"/>
                </a:solidFill>
              </a:rPr>
              <a:t>2026 годах</a:t>
            </a:r>
            <a:endParaRPr lang="ru-RU" sz="2400" b="1" i="1" dirty="0" smtClean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934418" y="5374366"/>
            <a:ext cx="4507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,%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352659" y="885524"/>
          <a:ext cx="9465518" cy="5750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5661" y="420415"/>
            <a:ext cx="11714672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Динамика поступлений налога на доходы физических лиц в 2024-2026 годах, тыс.руб.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89187" y="420415"/>
            <a:ext cx="11288111" cy="87235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2024-2026 годах, тыс.руб.</a:t>
            </a:r>
            <a:endParaRPr lang="ru-RU" sz="18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601076" y="1508344"/>
          <a:ext cx="8164026" cy="521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Динамика поступлений налога на имущество физических лиц в 2024-2026 годах,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439333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Динамика поступлений земельного налога в 2024-2026 годах, тыс.руб.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Структура неналоговых доходов бюджета городского поселения Лянтор в 2024-2026 годах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821474" y="975059"/>
          <a:ext cx="8134684" cy="597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990843" y="5134174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0577" y="41429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Структурный состав и динамика поступлений межбюджетных трансфертов в 2024-2026 годах,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443990" y="1287145"/>
          <a:ext cx="9709785" cy="541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7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4466" y="117814"/>
            <a:ext cx="9130811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Расходы бюджета города по разделам классификации расходов на 20</a:t>
            </a:r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r>
              <a:rPr lang="ru-RU" sz="2400" b="1" dirty="0" smtClean="0">
                <a:solidFill>
                  <a:schemeClr val="tx1"/>
                </a:solidFill>
              </a:rPr>
              <a:t>4-2026 годы,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34055" y="924379"/>
          <a:ext cx="10983776" cy="56749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6928"/>
                <a:gridCol w="4011766"/>
                <a:gridCol w="1813560"/>
                <a:gridCol w="1704691"/>
                <a:gridCol w="1666831"/>
              </a:tblGrid>
              <a:tr h="5054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Код по бюджетной классификации</a:t>
                      </a:r>
                      <a:b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ФКР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600" b="1" i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2024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47152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0100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207995,51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198231,67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233620,38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0200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ОБОРОНА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5755,62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6326,90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6920,40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908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0300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11723,62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10903,54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11465,98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0400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102439,70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53488,37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57796,93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0500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276314,90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66870,42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43346,04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0700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ОБРАЗОВАНИЕ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0800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КУЛЬТУРА, КИНЕМАТОГРАФИЯ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121630,48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118294,28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117973,05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1000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СОЦИАЛЬНАЯ ПОЛИТИКА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3463,44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2988,44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2988,44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0712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1100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ФИЗИЧЕСКАЯ КУЛЬТУРА И СПОРТ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51250,67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47008,95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47008,95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07121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</a:t>
                      </a:r>
                      <a:endParaRPr lang="ru-RU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 fontAlgn="t">
                        <a:buNone/>
                      </a:pPr>
                      <a:r>
                        <a:rPr lang="ru-RU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Обслуживание государственного(муниципального) внутреннего долга</a:t>
                      </a:r>
                      <a:endParaRPr lang="ru-RU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6,90</a:t>
                      </a:r>
                      <a:endParaRPr lang="ru-RU" altLang="en-US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altLang="en-US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alt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26695"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781138,83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504670,58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521678,17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074" y="337069"/>
            <a:ext cx="8720919" cy="125995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Структура </a:t>
            </a:r>
            <a:r>
              <a:rPr lang="ru-RU" sz="2400" b="1" dirty="0" smtClean="0">
                <a:solidFill>
                  <a:schemeClr val="tx1"/>
                </a:solidFill>
              </a:rPr>
              <a:t>направлений расходования </a:t>
            </a:r>
            <a:r>
              <a:rPr lang="ru-RU" sz="2400" b="1" dirty="0">
                <a:solidFill>
                  <a:schemeClr val="tx1"/>
                </a:solidFill>
              </a:rPr>
              <a:t>средств </a:t>
            </a:r>
            <a:r>
              <a:rPr lang="ru-RU" sz="2400" b="1" dirty="0" smtClean="0">
                <a:solidFill>
                  <a:schemeClr val="tx1"/>
                </a:solidFill>
              </a:rPr>
              <a:t>бюджета городского </a:t>
            </a:r>
            <a:r>
              <a:rPr lang="ru-RU" sz="2400" b="1" dirty="0">
                <a:solidFill>
                  <a:schemeClr val="tx1"/>
                </a:solidFill>
              </a:rPr>
              <a:t>поселения на </a:t>
            </a:r>
            <a:r>
              <a:rPr lang="ru-RU" sz="2400" b="1" dirty="0" smtClean="0">
                <a:solidFill>
                  <a:schemeClr val="tx1"/>
                </a:solidFill>
              </a:rPr>
              <a:t>2024- 2026 годы в </a:t>
            </a:r>
            <a:r>
              <a:rPr lang="ru-RU" sz="2400" b="1" dirty="0">
                <a:solidFill>
                  <a:schemeClr val="tx1"/>
                </a:solidFill>
              </a:rPr>
              <a:t>функциональном разрезе</a:t>
            </a:r>
            <a:br>
              <a:rPr lang="ru-RU" sz="2400" dirty="0"/>
            </a:b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492253" y="1714665"/>
          <a:ext cx="8963025" cy="466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2603" y="414319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Структура расходов бюджета города в 2024-2026 годах в функциональном разрезе,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79182" y="978876"/>
          <a:ext cx="11750564" cy="5878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6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3295" y="0"/>
            <a:ext cx="8324850" cy="69278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Контактная информация для граждан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0900" y="826135"/>
            <a:ext cx="10709910" cy="5380990"/>
          </a:xfrm>
          <a:solidFill>
            <a:schemeClr val="lt1">
              <a:alpha val="4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2500"/>
          </a:bodyPr>
          <a:lstStyle/>
          <a:p>
            <a:pPr marL="0" lvl="0" indent="0" algn="ctr"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За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получением дополнительной информации просим обращаться в Администрацию города: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lvl="0" algn="ctr"/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Адрес: 2 мкр., стр. 42, г. Лянтор, Сургутский р-н, Ханты-Мансийский автономный округ, Тюменская обл., 628449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Телефон (факс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):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8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(34638) 24-001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(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приёмная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E-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mail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: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admlyantor@mail.ru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 сайта: </a:t>
            </a:r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http://www.admlyantor.ru/</a:t>
            </a:r>
            <a:endParaRPr lang="ru-RU" b="1" u="sng" dirty="0">
              <a:solidFill>
                <a:schemeClr val="accent4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Время работы: </a:t>
            </a:r>
            <a:r>
              <a:rPr lang="ru-RU" b="1" dirty="0" err="1" smtClean="0">
                <a:solidFill>
                  <a:schemeClr val="tx1"/>
                </a:solidFill>
                <a:latin typeface="Calibri" panose="020F0502020204030204"/>
              </a:rPr>
              <a:t>пн-чт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 8.30 до 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17.15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(перерыв с 12.30 до 14.00),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err="1" smtClean="0">
                <a:solidFill>
                  <a:schemeClr val="tx1"/>
                </a:solidFill>
                <a:latin typeface="Calibri" panose="020F0502020204030204"/>
              </a:rPr>
              <a:t>пт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 8.30 до 17.00 (перерыв с 12.30 до 14.00),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сб-вс выходной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ar Drives">
  <a:themeElements>
    <a:clrScheme name="Gear Dri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6B6B6"/>
      </a:accent5>
      <a:accent6>
        <a:srgbClr val="878787"/>
      </a:accent6>
      <a:hlink>
        <a:srgbClr val="CC3300"/>
      </a:hlink>
      <a:folHlink>
        <a:srgbClr val="996600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3027</Words>
  <Application>WPS Presentation</Application>
  <PresentationFormat>Широкоэкранный</PresentationFormat>
  <Paragraphs>249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SimSun</vt:lpstr>
      <vt:lpstr>Wingdings</vt:lpstr>
      <vt:lpstr>Aharoni</vt:lpstr>
      <vt:lpstr>Yu Gothic UI Semibold</vt:lpstr>
      <vt:lpstr>Calibri Light</vt:lpstr>
      <vt:lpstr>Trebuchet MS</vt:lpstr>
      <vt:lpstr>Tahoma</vt:lpstr>
      <vt:lpstr>Calibri</vt:lpstr>
      <vt:lpstr>Microsoft YaHei</vt:lpstr>
      <vt:lpstr>Arial Unicode MS</vt:lpstr>
      <vt:lpstr>Gear Drives</vt:lpstr>
      <vt:lpstr>Решение Совета депутатов городского поселения Лянтор от 28.11.2024 № 84 "О внесении изменений в Решение Совета Депутатов городского поселения Лянтор от 27.12.2023 № 27 «О бюджете городского поселения Лянтор на 2024 год  и на плановый период 2025 и 2026 годов" </vt:lpstr>
      <vt:lpstr>Основные параметры бюджета города на 2024 год и на плановый период 2025 и 2026 годов                                                                                 </vt:lpstr>
      <vt:lpstr>Структура доходной части бюджета города в 2024-2026 годах</vt:lpstr>
      <vt:lpstr>Структура налоговых доходов бюджета городского поселения Лянтор в 2024-2026 годах</vt:lpstr>
      <vt:lpstr>Динамика поступлений налога на доходы физических лиц в 2024-2026 годах, тыс.руб.</vt:lpstr>
      <vt:lpstr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2024-2026 годах, тыс.руб.</vt:lpstr>
      <vt:lpstr>Динамика поступлений налога на имущество физических лиц в 2024-2026 годах, тыс.руб.</vt:lpstr>
      <vt:lpstr>Динамика поступлений земельного налога в 2024-2026 годах, тыс.руб.</vt:lpstr>
      <vt:lpstr>Структура неналоговых доходов бюджета городского поселения Лянтор в 2024-2026 годах</vt:lpstr>
      <vt:lpstr>Структурный состав и динамика поступлений межбюджетных трансфертов в 2024-2026 годах, тыс.руб.</vt:lpstr>
      <vt:lpstr>Расходы бюджета города по разделам классификации расходов на 2024-2026 годы, тыс.руб.</vt:lpstr>
      <vt:lpstr>Структура направлений расходования средств бюджета городского поселения на 2024- 2026 годы в функциональном разрезе  </vt:lpstr>
      <vt:lpstr>Структура расходов бюджета города в 2024-2026 годах в функциональном разрезе, тыс.руб.</vt:lpstr>
      <vt:lpstr>Контактная информация для граждан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Иванова Оксана Анатольевна</dc:creator>
  <cp:lastModifiedBy>Users</cp:lastModifiedBy>
  <cp:revision>422</cp:revision>
  <cp:lastPrinted>2023-02-17T09:58:00Z</cp:lastPrinted>
  <dcterms:created xsi:type="dcterms:W3CDTF">2019-12-18T10:55:00Z</dcterms:created>
  <dcterms:modified xsi:type="dcterms:W3CDTF">2024-12-13T04:49:40Z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E02C6AC34D2D40FC8BB910B29282B0BC_13</vt:lpwstr>
  </property>
  <property fmtid="{D5CDD505-2E9C-101B-9397-08002B2CF9AE}" pid="3" name="KSOProductBuildVer">
    <vt:lpwstr>1049-12.2.0.19307</vt:lpwstr>
  </property>
</Properties>
</file>