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4" r:id="rId1"/>
  </p:sldMasterIdLst>
  <p:notesMasterIdLst>
    <p:notesMasterId r:id="rId16"/>
  </p:notesMasterIdLst>
  <p:sldIdLst>
    <p:sldId id="280" r:id="rId2"/>
    <p:sldId id="275" r:id="rId3"/>
    <p:sldId id="276" r:id="rId4"/>
    <p:sldId id="261" r:id="rId5"/>
    <p:sldId id="262" r:id="rId6"/>
    <p:sldId id="263" r:id="rId7"/>
    <p:sldId id="264" r:id="rId8"/>
    <p:sldId id="265" r:id="rId9"/>
    <p:sldId id="266" r:id="rId10"/>
    <p:sldId id="277" r:id="rId11"/>
    <p:sldId id="278" r:id="rId12"/>
    <p:sldId id="279" r:id="rId13"/>
    <p:sldId id="273" r:id="rId14"/>
    <p:sldId id="274" r:id="rId1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AAF"/>
    <a:srgbClr val="003399"/>
    <a:srgbClr val="E67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 autoAdjust="0"/>
    <p:restoredTop sz="94680" autoAdjust="0"/>
  </p:normalViewPr>
  <p:slideViewPr>
    <p:cSldViewPr snapToGrid="0">
      <p:cViewPr varScale="1">
        <p:scale>
          <a:sx n="74" d="100"/>
          <a:sy n="74" d="100"/>
        </p:scale>
        <p:origin x="19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bg1"/>
                </a:solidFill>
              </a:rPr>
              <a:t>20</a:t>
            </a:r>
            <a:r>
              <a:rPr lang="en-US" baseline="0" dirty="0" smtClean="0">
                <a:solidFill>
                  <a:schemeClr val="bg1"/>
                </a:solidFill>
              </a:rPr>
              <a:t>2</a:t>
            </a:r>
            <a:r>
              <a:rPr lang="ru-RU" baseline="0" dirty="0" smtClean="0">
                <a:solidFill>
                  <a:schemeClr val="bg1"/>
                </a:solidFill>
              </a:rPr>
              <a:t>3 </a:t>
            </a:r>
            <a:r>
              <a:rPr lang="ru-RU" baseline="0" dirty="0" smtClean="0">
                <a:solidFill>
                  <a:schemeClr val="bg1"/>
                </a:solidFill>
              </a:rPr>
              <a:t>год</a:t>
            </a:r>
            <a:endParaRPr lang="ru-RU" baseline="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32766318716763443"/>
          <c:y val="4.65624760438227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D0-4FF3-A81E-F2BB23EB53C1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D0-4FF3-A81E-F2BB23EB53C1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2D0-4FF3-A81E-F2BB23EB53C1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58.05</c:v>
                </c:pt>
                <c:pt idx="1">
                  <c:v>13.46</c:v>
                </c:pt>
                <c:pt idx="2">
                  <c:v>28.49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2D0-4FF3-A81E-F2BB23EB53C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bg1"/>
                </a:solidFill>
              </a:rPr>
              <a:t>2024 </a:t>
            </a:r>
            <a:r>
              <a:rPr lang="ru-RU" baseline="0" dirty="0">
                <a:solidFill>
                  <a:schemeClr val="bg1"/>
                </a:solidFill>
              </a:rPr>
              <a:t>год</a:t>
            </a:r>
          </a:p>
        </c:rich>
      </c:tx>
      <c:layout>
        <c:manualLayout>
          <c:xMode val="edge"/>
          <c:yMode val="edge"/>
          <c:x val="0.36298315001681475"/>
          <c:y val="5.07954284114429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614-44D8-9228-1B0F683F2E8F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614-44D8-9228-1B0F683F2E8F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614-44D8-9228-1B0F683F2E8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58.81</c:v>
                </c:pt>
                <c:pt idx="1">
                  <c:v>13.77</c:v>
                </c:pt>
                <c:pt idx="2">
                  <c:v>27.42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614-44D8-9228-1B0F683F2E8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bg1"/>
                </a:solidFill>
              </a:rPr>
              <a:t>2025 </a:t>
            </a:r>
            <a:r>
              <a:rPr lang="ru-RU" baseline="0" dirty="0">
                <a:solidFill>
                  <a:schemeClr val="bg1"/>
                </a:solidFill>
              </a:rPr>
              <a:t>год</a:t>
            </a:r>
          </a:p>
        </c:rich>
      </c:tx>
      <c:layout>
        <c:manualLayout>
          <c:xMode val="edge"/>
          <c:yMode val="edge"/>
          <c:x val="0.55057808370568551"/>
          <c:y val="4.98687672630521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9017417536140834"/>
          <c:y val="0.23590446531617415"/>
          <c:w val="0.32535491703869268"/>
          <c:h val="0.65275925787159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BA-4A8D-B30C-F9B82DF06D10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9BA-4A8D-B30C-F9B82DF06D10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9BA-4A8D-B30C-F9B82DF06D1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50.67</c:v>
                </c:pt>
                <c:pt idx="1">
                  <c:v>13.46</c:v>
                </c:pt>
                <c:pt idx="2">
                  <c:v>28.92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9BA-4A8D-B30C-F9B82DF06D1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l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1226174837975"/>
          <c:y val="2.578124841404722E-2"/>
          <c:w val="0.75232438414886538"/>
          <c:h val="0.7891776704492082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69.849999999999994</c:v>
                </c:pt>
                <c:pt idx="1">
                  <c:v>70.150000000000006</c:v>
                </c:pt>
                <c:pt idx="2">
                  <c:v>70.45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B5-4AA1-8463-F640330607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7.98</c:v>
                </c:pt>
                <c:pt idx="1">
                  <c:v>7.86</c:v>
                </c:pt>
                <c:pt idx="2">
                  <c:v>7.74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B5-4AA1-8463-F6403306074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Лист1!$D$2:$D$4</c:f>
              <c:numCache>
                <c:formatCode>0.00</c:formatCode>
                <c:ptCount val="3"/>
                <c:pt idx="0">
                  <c:v>6.89</c:v>
                </c:pt>
                <c:pt idx="1">
                  <c:v>6.94</c:v>
                </c:pt>
                <c:pt idx="2">
                  <c:v>6.97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8B5-4AA1-8463-F6403306074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Лист1!$E$2:$E$4</c:f>
              <c:numCache>
                <c:formatCode>0.00</c:formatCode>
                <c:ptCount val="3"/>
                <c:pt idx="0">
                  <c:v>14.67</c:v>
                </c:pt>
                <c:pt idx="1">
                  <c:v>14.44</c:v>
                </c:pt>
                <c:pt idx="2">
                  <c:v>14.23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8B5-4AA1-8463-F6403306074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46739354359687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8B5-4AA1-8463-F640330607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809105640071679E-2"/>
                  <c:y val="-4.29682509838433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8B5-4AA1-8463-F640330607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1467393543596874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8B5-4AA1-8463-F640330607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Лист1!$F$2:$F$4</c:f>
              <c:numCache>
                <c:formatCode>0.00</c:formatCode>
                <c:ptCount val="3"/>
                <c:pt idx="0">
                  <c:v>0.61</c:v>
                </c:pt>
                <c:pt idx="1">
                  <c:v>0.61</c:v>
                </c:pt>
                <c:pt idx="2">
                  <c:v>0.61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8B5-4AA1-8463-F64033060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4112624"/>
        <c:axId val="504409504"/>
      </c:barChart>
      <c:catAx>
        <c:axId val="504112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04409504"/>
        <c:crosses val="autoZero"/>
        <c:auto val="1"/>
        <c:lblAlgn val="ctr"/>
        <c:lblOffset val="100"/>
        <c:noMultiLvlLbl val="0"/>
      </c:catAx>
      <c:valAx>
        <c:axId val="504409504"/>
        <c:scaling>
          <c:orientation val="minMax"/>
          <c:max val="100"/>
        </c:scaling>
        <c:delete val="0"/>
        <c:axPos val="b"/>
        <c:majorGridlines/>
        <c:numFmt formatCode="0.00" sourceLinked="1"/>
        <c:majorTickMark val="out"/>
        <c:minorTickMark val="none"/>
        <c:tickLblPos val="none"/>
        <c:crossAx val="5041126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8051705147040027E-2"/>
          <c:y val="0.84148333898355443"/>
          <c:w val="0.86097221514976785"/>
          <c:h val="0.1491416615931557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baseline="0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710666830708662"/>
          <c:y val="1.2761625691337002E-2"/>
          <c:w val="0.86570583169291337"/>
          <c:h val="0.93347293716332813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0625000000000001E-2"/>
                  <c:y val="-0.45703122188538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5937499999999997E-2"/>
                  <c:y val="-0.468749971164494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290-434E-A100-996EBC45DB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2812500000000001E-2"/>
                  <c:y val="-0.466406221308672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290-434E-A100-996EBC45DB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Лист1!$B$2:$B$4</c:f>
              <c:numCache>
                <c:formatCode>_(* #,##0.00_);_(* \(#,##0.00\);_(* "-"??_);_(@_)</c:formatCode>
                <c:ptCount val="3"/>
                <c:pt idx="0">
                  <c:v>189710.4</c:v>
                </c:pt>
                <c:pt idx="1">
                  <c:v>193504.6</c:v>
                </c:pt>
                <c:pt idx="2">
                  <c:v>197374.7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290-434E-A100-996EBC45D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4410288"/>
        <c:axId val="504410680"/>
        <c:axId val="0"/>
      </c:bar3DChart>
      <c:catAx>
        <c:axId val="50441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4410680"/>
        <c:crosses val="autoZero"/>
        <c:auto val="1"/>
        <c:lblAlgn val="ctr"/>
        <c:lblOffset val="100"/>
        <c:noMultiLvlLbl val="0"/>
      </c:catAx>
      <c:valAx>
        <c:axId val="504410680"/>
        <c:scaling>
          <c:orientation val="minMax"/>
          <c:max val="2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504410288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3.2667705859829449E-2"/>
                  <c:y val="-0.406954979370189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C59-4067-A824-AABFB6F3FA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5778915941717969E-2"/>
                  <c:y val="-0.411828691697976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C59-4067-A824-AABFB6F3FA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4223310900773594E-2"/>
                  <c:y val="-0.416702404025763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C59-4067-A824-AABFB6F3FA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 rtl="0">
                  <a:defRPr lang="ru-RU" sz="1197" b="0" i="0" u="none" strike="noStrike" kern="1200" baseline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Лист1!$B$2:$B$4</c:f>
              <c:numCache>
                <c:formatCode>_(* #,##0.00_);_(* \(#,##0.00\);_(* "-"??_);_(@_)</c:formatCode>
                <c:ptCount val="3"/>
                <c:pt idx="0">
                  <c:v>21685.8</c:v>
                </c:pt>
                <c:pt idx="1">
                  <c:v>21685.8</c:v>
                </c:pt>
                <c:pt idx="2">
                  <c:v>21685.8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C59-4067-A824-AABFB6F3F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3804464"/>
        <c:axId val="503804856"/>
        <c:axId val="0"/>
      </c:bar3DChart>
      <c:catAx>
        <c:axId val="50380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200" baseline="0">
                <a:solidFill>
                  <a:schemeClr val="bg1"/>
                </a:solidFill>
              </a:defRPr>
            </a:pPr>
            <a:endParaRPr lang="ru-RU"/>
          </a:p>
        </c:txPr>
        <c:crossAx val="503804856"/>
        <c:crosses val="autoZero"/>
        <c:auto val="1"/>
        <c:lblAlgn val="ctr"/>
        <c:lblOffset val="100"/>
        <c:noMultiLvlLbl val="0"/>
      </c:catAx>
      <c:valAx>
        <c:axId val="503804856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chemeClr val="bg1">
                  <a:lumMod val="85000"/>
                </a:schemeClr>
              </a:solidFill>
            </a:ln>
          </c:spPr>
        </c:majorGridlines>
        <c:numFmt formatCode="_(* #,##0.00_);_(* \(#,##0.0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solidFill>
                  <a:schemeClr val="bg1"/>
                </a:solidFill>
              </a:defRPr>
            </a:pPr>
            <a:endParaRPr lang="ru-RU"/>
          </a:p>
        </c:txPr>
        <c:crossAx val="503804464"/>
        <c:crosses val="autoZero"/>
        <c:crossBetween val="between"/>
        <c:majorUnit val="5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2812499999999946E-2"/>
                  <c:y val="-0.435937473182980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346-41FB-9057-FAC5C4D761F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5937499999999997E-2"/>
                  <c:y val="-0.44999997231791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346-41FB-9057-FAC5C4D761F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0625000000000001E-2"/>
                  <c:y val="-0.452343722173737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346-41FB-9057-FAC5C4D761F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Лист1!$B$2:$B$4</c:f>
              <c:numCache>
                <c:formatCode>_(* #,##0.00_);_(* \(#,##0.00\);_(* "-"??_);_(@_)</c:formatCode>
                <c:ptCount val="3"/>
                <c:pt idx="0">
                  <c:v>18685.7</c:v>
                </c:pt>
                <c:pt idx="1">
                  <c:v>19152.8</c:v>
                </c:pt>
                <c:pt idx="2">
                  <c:v>19535.900000000001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346-41FB-9057-FAC5C4D76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3805640"/>
        <c:axId val="503806032"/>
        <c:axId val="0"/>
      </c:bar3DChart>
      <c:catAx>
        <c:axId val="50380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806032"/>
        <c:crosses val="autoZero"/>
        <c:auto val="1"/>
        <c:lblAlgn val="ctr"/>
        <c:lblOffset val="100"/>
        <c:noMultiLvlLbl val="0"/>
      </c:catAx>
      <c:valAx>
        <c:axId val="5038060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503805640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9687499999999971E-2"/>
                  <c:y val="-0.466406221308672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792-4149-8B80-A806A3D4681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5937499999999997E-2"/>
                  <c:y val="-0.464062471452849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792-4149-8B80-A806A3D4681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4374999999999885E-2"/>
                  <c:y val="-0.464062471452849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792-4149-8B80-A806A3D4681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Лист1!$B$2:$B$4</c:f>
              <c:numCache>
                <c:formatCode>_(* #,##0.00_);_(* \(#,##0.00\);_(* "-"??_);_(@_)</c:formatCode>
                <c:ptCount val="3"/>
                <c:pt idx="0">
                  <c:v>39812.5</c:v>
                </c:pt>
                <c:pt idx="1">
                  <c:v>39831.199999999997</c:v>
                </c:pt>
                <c:pt idx="2">
                  <c:v>39868.9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792-4149-8B80-A806A3D46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5361592"/>
        <c:axId val="505361984"/>
        <c:axId val="0"/>
      </c:bar3DChart>
      <c:catAx>
        <c:axId val="50536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5361984"/>
        <c:crosses val="autoZero"/>
        <c:auto val="1"/>
        <c:lblAlgn val="ctr"/>
        <c:lblOffset val="100"/>
        <c:noMultiLvlLbl val="0"/>
      </c:catAx>
      <c:valAx>
        <c:axId val="5053619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505361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328672140183933E-2"/>
          <c:y val="0.10586379920153718"/>
          <c:w val="0.92193673411284327"/>
          <c:h val="0.59025687168939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собственности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Лист1!$B$2:$B$4</c:f>
              <c:numCache>
                <c:formatCode>_(* #,##0.00_);_(* \(#,##0.00\);_(* "-"??_);_(@_)</c:formatCode>
                <c:ptCount val="3"/>
                <c:pt idx="0">
                  <c:v>91</c:v>
                </c:pt>
                <c:pt idx="1">
                  <c:v>90.73</c:v>
                </c:pt>
                <c:pt idx="2">
                  <c:v>90.71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09-4C43-85F7-2B708DE235E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оказания платных услуг и компенсации затрат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Лист1!$C$2:$C$4</c:f>
              <c:numCache>
                <c:formatCode>_(* #,##0.00_);_(* \(#,##0.00\);_(* "-"??_);_(@_)</c:formatCode>
                <c:ptCount val="3"/>
                <c:pt idx="0">
                  <c:v>1.01</c:v>
                </c:pt>
                <c:pt idx="1">
                  <c:v>1.02</c:v>
                </c:pt>
                <c:pt idx="2">
                  <c:v>1.04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509-4C43-85F7-2B708DE235E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продажи основных средств и земельных участков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Лист1!$D$2:$D$4</c:f>
              <c:numCache>
                <c:formatCode>_(* #,##0.00_);_(* \(#,##0.00\);_(* "-"??_);_(@_)</c:formatCode>
                <c:ptCount val="3"/>
                <c:pt idx="0">
                  <c:v>7.28</c:v>
                </c:pt>
                <c:pt idx="1">
                  <c:v>7.53</c:v>
                </c:pt>
                <c:pt idx="2">
                  <c:v>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509-4C43-85F7-2B708DE235E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 (прогноз)</c:v>
                </c:pt>
                <c:pt idx="1">
                  <c:v>2024 год (прогноз)</c:v>
                </c:pt>
                <c:pt idx="2">
                  <c:v>2025 год (прогноз)</c:v>
                </c:pt>
              </c:strCache>
            </c:strRef>
          </c:cat>
          <c:val>
            <c:numRef>
              <c:f>Лист1!$E$2:$E$4</c:f>
              <c:numCache>
                <c:formatCode>_(* #,##0.00_);_(* \(#,##0.00\);_(* "-"??_);_(@_)</c:formatCode>
                <c:ptCount val="3"/>
                <c:pt idx="0">
                  <c:v>0.71</c:v>
                </c:pt>
                <c:pt idx="1">
                  <c:v>0.72</c:v>
                </c:pt>
                <c:pt idx="2">
                  <c:v>0.74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509-4C43-85F7-2B708DE23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5362768"/>
        <c:axId val="505754448"/>
      </c:barChart>
      <c:catAx>
        <c:axId val="50536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5754448"/>
        <c:crosses val="autoZero"/>
        <c:auto val="1"/>
        <c:lblAlgn val="ctr"/>
        <c:lblOffset val="100"/>
        <c:noMultiLvlLbl val="0"/>
      </c:catAx>
      <c:valAx>
        <c:axId val="50575444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536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41237938683293"/>
          <c:y val="0.81213469924366377"/>
          <c:w val="0.63177660004986058"/>
          <c:h val="0.1303986945427685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2"/>
      <c:rotY val="17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295118928837143"/>
          <c:y val="5.7264626945374972E-2"/>
          <c:w val="0.88704881071162855"/>
          <c:h val="0.829161478073976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 на выравнивание бюджетной обеспеченности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2771784669968593E-4"/>
                  <c:y val="0.20633299872139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744230289138499E-3"/>
                  <c:y val="0.186809838932159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07974151958995E-3"/>
                  <c:y val="0.18426508929616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92298.3</c:v>
                </c:pt>
                <c:pt idx="1">
                  <c:v>93133.4</c:v>
                </c:pt>
                <c:pt idx="2">
                  <c:v>93902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129-4ACC-AF71-782D3F95DE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3764609144366085E-3"/>
                  <c:y val="-1.7312383394382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0865759420091637E-3"/>
                  <c:y val="-1.4823200161104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9924092183545512E-3"/>
                  <c:y val="-1.2501099352536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6607.57</c:v>
                </c:pt>
                <c:pt idx="1">
                  <c:v>6564.11</c:v>
                </c:pt>
                <c:pt idx="2">
                  <c:v>6744.91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129-4ACC-AF71-782D3F95DE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 МБТ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8025630525933316E-4"/>
                  <c:y val="0.179247443131139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46379321567196E-2"/>
                  <c:y val="-2.65678300035965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4201270650542132E-3"/>
                  <c:y val="-3.3089026382736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129-4ACC-AF71-782D3F95DE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34407.519999999997</c:v>
                </c:pt>
                <c:pt idx="1">
                  <c:v>4969.09</c:v>
                </c:pt>
                <c:pt idx="2">
                  <c:v>4968.8900000000003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C129-4ACC-AF71-782D3F95D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5754840"/>
        <c:axId val="505755624"/>
        <c:axId val="0"/>
      </c:bar3DChart>
      <c:catAx>
        <c:axId val="50575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400" baseline="0">
                <a:solidFill>
                  <a:schemeClr val="bg1"/>
                </a:solidFill>
              </a:defRPr>
            </a:pPr>
            <a:endParaRPr lang="ru-RU"/>
          </a:p>
        </c:txPr>
        <c:crossAx val="505755624"/>
        <c:crossesAt val="0"/>
        <c:auto val="1"/>
        <c:lblAlgn val="ctr"/>
        <c:lblOffset val="100"/>
        <c:noMultiLvlLbl val="0"/>
      </c:catAx>
      <c:valAx>
        <c:axId val="505755624"/>
        <c:scaling>
          <c:orientation val="minMax"/>
          <c:min val="0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solidFill>
                  <a:schemeClr val="bg1"/>
                </a:solidFill>
              </a:defRPr>
            </a:pPr>
            <a:endParaRPr lang="ru-RU"/>
          </a:p>
        </c:txPr>
        <c:crossAx val="505754840"/>
        <c:crosses val="autoZero"/>
        <c:crossBetween val="between"/>
        <c:minorUnit val="20000"/>
      </c:valAx>
    </c:plotArea>
    <c:legend>
      <c:legendPos val="b"/>
      <c:layout/>
      <c:overlay val="0"/>
      <c:txPr>
        <a:bodyPr/>
        <a:lstStyle/>
        <a:p>
          <a:pPr>
            <a:defRPr sz="1400" baseline="0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890324416142981E-2"/>
          <c:y val="5.7289612236410686E-2"/>
          <c:w val="0.88305588793961864"/>
          <c:h val="0.6112770202082747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Социально-культурная сфера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160268.88</c:v>
                </c:pt>
                <c:pt idx="1">
                  <c:v>162588.41</c:v>
                </c:pt>
                <c:pt idx="2">
                  <c:v>162588.41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67-429B-819F-70B4B30FAF7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отраслей экономики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3440746846070384E-3"/>
                  <c:y val="7.899725127275134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2553630052359173E-4"/>
                  <c:y val="9.281694942054256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0137202562750856E-3"/>
                  <c:y val="-3.77609860708155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28934.19</c:v>
                </c:pt>
                <c:pt idx="1">
                  <c:v>35025.629999999997</c:v>
                </c:pt>
                <c:pt idx="2">
                  <c:v>27137.72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767-429B-819F-70B4B30FAF7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Жилищно-коммунальная сфера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7.0582197416608787E-3"/>
                  <c:y val="3.293159078009732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896086979563209E-2"/>
                  <c:y val="-2.97069945456120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096019480030407E-2"/>
                  <c:y val="-1.4239645564380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82023.740000000005</c:v>
                </c:pt>
                <c:pt idx="1">
                  <c:v>38229.21</c:v>
                </c:pt>
                <c:pt idx="2">
                  <c:v>38293.75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767-429B-819F-70B4B30FAF7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направления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96000"/>
                    <a:lumMod val="100000"/>
                  </a:schemeClr>
                </a:gs>
                <a:gs pos="78000">
                  <a:schemeClr val="accent4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4.3387263662873852E-3"/>
                  <c:y val="4.096442053219204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231214449846748E-3"/>
                  <c:y val="-2.29285209677713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984406404833984E-3"/>
                  <c:y val="2.29285209677713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4767-429B-819F-70B4B30FAF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Лист1!$E$2:$E$4</c:f>
              <c:numCache>
                <c:formatCode>#,##0.00</c:formatCode>
                <c:ptCount val="3"/>
                <c:pt idx="0">
                  <c:v>196645.18</c:v>
                </c:pt>
                <c:pt idx="1">
                  <c:v>206945.24</c:v>
                </c:pt>
                <c:pt idx="2">
                  <c:v>218357.81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4767-429B-819F-70B4B30FA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5099368"/>
        <c:axId val="505099760"/>
      </c:barChart>
      <c:catAx>
        <c:axId val="505099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5099760"/>
        <c:crosses val="autoZero"/>
        <c:auto val="1"/>
        <c:lblAlgn val="ctr"/>
        <c:lblOffset val="100"/>
        <c:noMultiLvlLbl val="0"/>
      </c:catAx>
      <c:valAx>
        <c:axId val="505099760"/>
        <c:scaling>
          <c:orientation val="minMax"/>
          <c:max val="50000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5099368"/>
        <c:crosses val="autoZero"/>
        <c:crossBetween val="between"/>
        <c:majorUnit val="100000"/>
        <c:minorUnit val="50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020427590751461E-2"/>
          <c:y val="0.87486392988341943"/>
          <c:w val="0.94213235584688393"/>
          <c:h val="8.79294289115811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2"/>
      <c:rotY val="17"/>
      <c:depthPercent val="100"/>
      <c:rAngAx val="1"/>
    </c:view3D>
    <c:floor>
      <c:thickness val="0"/>
      <c:spPr>
        <a:effectLst/>
        <a:sp3d/>
      </c:spPr>
    </c:floor>
    <c:sideWall>
      <c:thickness val="0"/>
      <c:spPr>
        <a:noFill/>
        <a:ln>
          <a:solidFill>
            <a:schemeClr val="accent1"/>
          </a:solidFill>
        </a:ln>
        <a:effectLst/>
        <a:sp3d/>
      </c:spPr>
    </c:sideWall>
    <c:backWall>
      <c:thickness val="0"/>
      <c:spPr>
        <a:solidFill>
          <a:schemeClr val="bg1"/>
        </a:solidFill>
        <a:ln>
          <a:solidFill>
            <a:schemeClr val="accent1"/>
          </a:solidFill>
        </a:ln>
        <a:effectLst/>
        <a:sp3d/>
      </c:spPr>
    </c:backWall>
    <c:plotArea>
      <c:layout>
        <c:manualLayout>
          <c:layoutTarget val="inner"/>
          <c:xMode val="edge"/>
          <c:yMode val="edge"/>
          <c:x val="2.7935254852447917E-2"/>
          <c:y val="5.5103435207600172E-2"/>
          <c:w val="0.75374330968283731"/>
          <c:h val="0.8626307072278867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Лист1!$B$8</c:f>
              <c:strCache>
                <c:ptCount val="1"/>
                <c:pt idx="0">
                  <c:v>НАЦИОНАЛЬНАЯ ОБОРОНА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Лист1!$C$6:$E$6</c:f>
              <c:strCache>
                <c:ptCount val="3"/>
                <c:pt idx="0">
                  <c:v>2023 год</c:v>
                </c:pt>
                <c:pt idx="1">
                  <c:v>2024 год (проект)</c:v>
                </c:pt>
                <c:pt idx="2">
                  <c:v>2025 год (проект)</c:v>
                </c:pt>
              </c:strCache>
            </c:strRef>
          </c:cat>
          <c:val>
            <c:numRef>
              <c:f>Лист1!$C$8:$E$8</c:f>
              <c:numCache>
                <c:formatCode>_(* #,##0.00_);_(* \(#,##0.00\);_(* "-"??_);_(@_)</c:formatCode>
                <c:ptCount val="3"/>
                <c:pt idx="0">
                  <c:v>4907.6000000000004</c:v>
                </c:pt>
                <c:pt idx="1">
                  <c:v>5130</c:v>
                </c:pt>
                <c:pt idx="2" formatCode="#,##0.00">
                  <c:v>5310.8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6FC-454D-9682-1B975FA2EAAC}"/>
            </c:ext>
          </c:extLst>
        </c:ser>
        <c:ser>
          <c:idx val="1"/>
          <c:order val="1"/>
          <c:tx>
            <c:strRef>
              <c:f>Лист1!$B$9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Лист1!$C$6:$E$6</c:f>
              <c:strCache>
                <c:ptCount val="3"/>
                <c:pt idx="0">
                  <c:v>2023 год</c:v>
                </c:pt>
                <c:pt idx="1">
                  <c:v>2024 год (проект)</c:v>
                </c:pt>
                <c:pt idx="2">
                  <c:v>2025 год (проект)</c:v>
                </c:pt>
              </c:strCache>
            </c:strRef>
          </c:cat>
          <c:val>
            <c:numRef>
              <c:f>Лист1!$C$9:$E$9</c:f>
              <c:numCache>
                <c:formatCode>_(* #,##0.00_);_(* \(#,##0.00\);_(* "-"??_);_(@_)</c:formatCode>
                <c:ptCount val="3"/>
                <c:pt idx="0">
                  <c:v>7784.31</c:v>
                </c:pt>
                <c:pt idx="1">
                  <c:v>7574.56</c:v>
                </c:pt>
                <c:pt idx="2" formatCode="#,##0.00">
                  <c:v>7574.36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6FC-454D-9682-1B975FA2EAAC}"/>
            </c:ext>
          </c:extLst>
        </c:ser>
        <c:ser>
          <c:idx val="2"/>
          <c:order val="2"/>
          <c:tx>
            <c:strRef>
              <c:f>Лист1!$B$10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Лист1!$C$6:$E$6</c:f>
              <c:strCache>
                <c:ptCount val="3"/>
                <c:pt idx="0">
                  <c:v>2023 год</c:v>
                </c:pt>
                <c:pt idx="1">
                  <c:v>2024 год (проект)</c:v>
                </c:pt>
                <c:pt idx="2">
                  <c:v>2025 год (проект)</c:v>
                </c:pt>
              </c:strCache>
            </c:strRef>
          </c:cat>
          <c:val>
            <c:numRef>
              <c:f>Лист1!$C$10:$E$10</c:f>
              <c:numCache>
                <c:formatCode>_(* #,##0.00_);_(* \(#,##0.00\);_(* "-"??_);_(@_)</c:formatCode>
                <c:ptCount val="3"/>
                <c:pt idx="0">
                  <c:v>28934.19</c:v>
                </c:pt>
                <c:pt idx="1">
                  <c:v>35025.629999999997</c:v>
                </c:pt>
                <c:pt idx="2" formatCode="#,##0.00">
                  <c:v>27137.72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6FC-454D-9682-1B975FA2EAAC}"/>
            </c:ext>
          </c:extLst>
        </c:ser>
        <c:ser>
          <c:idx val="3"/>
          <c:order val="3"/>
          <c:tx>
            <c:strRef>
              <c:f>Лист1!$B$11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6.4847951128132689E-3"/>
                  <c:y val="7.920914352398903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66FC-454D-9682-1B975FA2EAA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403995927344344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6FC-454D-9682-1B975FA2EAA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Лист1!$C$6:$E$6</c:f>
              <c:strCache>
                <c:ptCount val="3"/>
                <c:pt idx="0">
                  <c:v>2023 год</c:v>
                </c:pt>
                <c:pt idx="1">
                  <c:v>2024 год (проект)</c:v>
                </c:pt>
                <c:pt idx="2">
                  <c:v>2025 год (проект)</c:v>
                </c:pt>
              </c:strCache>
            </c:strRef>
          </c:cat>
          <c:val>
            <c:numRef>
              <c:f>Лист1!$C$11:$E$11</c:f>
              <c:numCache>
                <c:formatCode>_(* #,##0.00_);_(* \(#,##0.00\);_(* "-"??_);_(@_)</c:formatCode>
                <c:ptCount val="3"/>
                <c:pt idx="0">
                  <c:v>82023.740000000005</c:v>
                </c:pt>
                <c:pt idx="1">
                  <c:v>38229.21</c:v>
                </c:pt>
                <c:pt idx="2" formatCode="#,##0.00">
                  <c:v>38293.75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6FC-454D-9682-1B975FA2EAAC}"/>
            </c:ext>
          </c:extLst>
        </c:ser>
        <c:ser>
          <c:idx val="5"/>
          <c:order val="4"/>
          <c:tx>
            <c:strRef>
              <c:f>Лист1!$B$12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Лист1!$C$6:$E$6</c:f>
              <c:strCache>
                <c:ptCount val="3"/>
                <c:pt idx="0">
                  <c:v>2023 год</c:v>
                </c:pt>
                <c:pt idx="1">
                  <c:v>2024 год (проект)</c:v>
                </c:pt>
                <c:pt idx="2">
                  <c:v>2025 год (проект)</c:v>
                </c:pt>
              </c:strCache>
            </c:strRef>
          </c:cat>
          <c:val>
            <c:numRef>
              <c:f>Лист1!$C$12:$E$12</c:f>
              <c:numCache>
                <c:formatCode>_(* #,##0.00_);_(* \(#,##0.00\);_(* "-"??_);_(@_)</c:formatCode>
                <c:ptCount val="3"/>
                <c:pt idx="0">
                  <c:v>558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6FC-454D-9682-1B975FA2EAAC}"/>
            </c:ext>
          </c:extLst>
        </c:ser>
        <c:ser>
          <c:idx val="6"/>
          <c:order val="5"/>
          <c:tx>
            <c:strRef>
              <c:f>Лист1!$B$13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9628845671385583E-17"/>
                  <c:y val="0.14257810539859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66FC-454D-9682-1B975FA2EAA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53379477019699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66FC-454D-9682-1B975FA2EAA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807991854688054E-3"/>
                  <c:y val="0.14257810539859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66FC-454D-9682-1B975FA2EAA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Лист1!$C$6:$E$6</c:f>
              <c:strCache>
                <c:ptCount val="3"/>
                <c:pt idx="0">
                  <c:v>2023 год</c:v>
                </c:pt>
                <c:pt idx="1">
                  <c:v>2024 год (проект)</c:v>
                </c:pt>
                <c:pt idx="2">
                  <c:v>2025 год (проект)</c:v>
                </c:pt>
              </c:strCache>
            </c:strRef>
          </c:cat>
          <c:val>
            <c:numRef>
              <c:f>Лист1!$C$13:$E$13</c:f>
              <c:numCache>
                <c:formatCode>_(* #,##0.00_);_(* \(#,##0.00\);_(* "-"??_);_(@_)</c:formatCode>
                <c:ptCount val="3"/>
                <c:pt idx="0">
                  <c:v>112995.89</c:v>
                </c:pt>
                <c:pt idx="1">
                  <c:v>116491.19</c:v>
                </c:pt>
                <c:pt idx="2">
                  <c:v>116491.19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66FC-454D-9682-1B975FA2EAAC}"/>
            </c:ext>
          </c:extLst>
        </c:ser>
        <c:ser>
          <c:idx val="7"/>
          <c:order val="6"/>
          <c:tx>
            <c:strRef>
              <c:f>Лист1!$B$14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615983709377695E-3"/>
                  <c:y val="-1.584182870479780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66FC-454D-9682-1B975FA2EAA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615983709377695E-3"/>
                  <c:y val="-1.584182870479780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66FC-454D-9682-1B975FA2EAA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242397556406654E-3"/>
                  <c:y val="-1.584182870479780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66FC-454D-9682-1B975FA2EAA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Лист1!$C$6:$E$6</c:f>
              <c:strCache>
                <c:ptCount val="3"/>
                <c:pt idx="0">
                  <c:v>2023 год</c:v>
                </c:pt>
                <c:pt idx="1">
                  <c:v>2024 год (проект)</c:v>
                </c:pt>
                <c:pt idx="2">
                  <c:v>2025 год (проект)</c:v>
                </c:pt>
              </c:strCache>
            </c:strRef>
          </c:cat>
          <c:val>
            <c:numRef>
              <c:f>Лист1!$C$14:$E$14</c:f>
              <c:numCache>
                <c:formatCode>_(* #,##0.00_);_(* \(#,##0.00\);_(* "-"??_);_(@_)</c:formatCode>
                <c:ptCount val="3"/>
                <c:pt idx="0">
                  <c:v>2062.0100000000002</c:v>
                </c:pt>
                <c:pt idx="1">
                  <c:v>2062.0100000000002</c:v>
                </c:pt>
                <c:pt idx="2">
                  <c:v>2062.0100000000002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66FC-454D-9682-1B975FA2EAAC}"/>
            </c:ext>
          </c:extLst>
        </c:ser>
        <c:ser>
          <c:idx val="8"/>
          <c:order val="7"/>
          <c:tx>
            <c:strRef>
              <c:f>Лист1!$B$15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Лист1!$C$6:$E$6</c:f>
              <c:strCache>
                <c:ptCount val="3"/>
                <c:pt idx="0">
                  <c:v>2023 год</c:v>
                </c:pt>
                <c:pt idx="1">
                  <c:v>2024 год (проект)</c:v>
                </c:pt>
                <c:pt idx="2">
                  <c:v>2025 год (проект)</c:v>
                </c:pt>
              </c:strCache>
            </c:strRef>
          </c:cat>
          <c:val>
            <c:numRef>
              <c:f>Лист1!$C$15:$E$15</c:f>
              <c:numCache>
                <c:formatCode>_(* #,##0.00_);_(* \(#,##0.00\);_(* "-"??_);_(@_)</c:formatCode>
                <c:ptCount val="3"/>
                <c:pt idx="0">
                  <c:v>44652.98</c:v>
                </c:pt>
                <c:pt idx="1">
                  <c:v>44035.21</c:v>
                </c:pt>
                <c:pt idx="2">
                  <c:v>44035.21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66FC-454D-9682-1B975FA2EA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505100544"/>
        <c:axId val="505100936"/>
        <c:axId val="0"/>
      </c:bar3DChart>
      <c:catAx>
        <c:axId val="50510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5100936"/>
        <c:crosses val="autoZero"/>
        <c:auto val="1"/>
        <c:lblAlgn val="ctr"/>
        <c:lblOffset val="100"/>
        <c:noMultiLvlLbl val="0"/>
      </c:catAx>
      <c:valAx>
        <c:axId val="505100936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one"/>
        <c:crossAx val="505100544"/>
        <c:crosses val="autoZero"/>
        <c:crossBetween val="between"/>
        <c:minorUnit val="10000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203942891592272"/>
          <c:y val="6.8993718704726731E-2"/>
          <c:w val="0.20796057108407734"/>
          <c:h val="0.79504388843935148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5D8C-A68A-4C65-8E2D-2F2F37B22CDF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F761F-1463-48A8-9FA8-D2CA2F01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7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F761F-1463-48A8-9FA8-D2CA2F0112A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438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13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22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51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085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094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62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71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3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02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55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657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1225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871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509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88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614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93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86C41-483A-49AE-9597-A45905E9D37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D279A-9C8B-442D-B7D2-50A41C30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15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  <p:sldLayoutId id="2147484206" r:id="rId12"/>
    <p:sldLayoutId id="2147484207" r:id="rId13"/>
    <p:sldLayoutId id="2147484208" r:id="rId14"/>
    <p:sldLayoutId id="2147484209" r:id="rId15"/>
    <p:sldLayoutId id="2147484210" r:id="rId16"/>
    <p:sldLayoutId id="214748421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39325" y="2095861"/>
            <a:ext cx="10218058" cy="2656115"/>
          </a:xfrm>
        </p:spPr>
        <p:txBody>
          <a:bodyPr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Решение Совета депутатов городского поселения Лянтор от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26.12.2022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№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320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/>
            </a:r>
            <a:b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</a:b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"О бюджете городского поселения Лянтор на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2023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год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/>
            </a:r>
            <a:b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</a:b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на плановый период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2024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2025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годов" 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21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097" y="389487"/>
            <a:ext cx="8153157" cy="7576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chemeClr val="bg1"/>
                </a:solidFill>
                <a:cs typeface="Aharoni" panose="02010803020104030203" pitchFamily="2" charset="-79"/>
              </a:rPr>
              <a:t>Основные параметры бюджета города на </a:t>
            </a:r>
            <a:r>
              <a:rPr lang="ru-RU" sz="2200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2023 </a:t>
            </a:r>
            <a:r>
              <a:rPr lang="ru-RU" sz="2200" b="1" i="1" dirty="0">
                <a:solidFill>
                  <a:schemeClr val="bg1"/>
                </a:solidFill>
                <a:cs typeface="Aharoni" panose="02010803020104030203" pitchFamily="2" charset="-79"/>
              </a:rPr>
              <a:t>год и на плановый период </a:t>
            </a:r>
            <a:r>
              <a:rPr lang="ru-RU" sz="2200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2024 </a:t>
            </a:r>
            <a:r>
              <a:rPr lang="ru-RU" sz="2200" b="1" i="1" dirty="0">
                <a:solidFill>
                  <a:schemeClr val="bg1"/>
                </a:solidFill>
                <a:cs typeface="Aharoni" panose="02010803020104030203" pitchFamily="2" charset="-79"/>
              </a:rPr>
              <a:t>и </a:t>
            </a:r>
            <a:r>
              <a:rPr lang="ru-RU" sz="2200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2025 </a:t>
            </a:r>
            <a:r>
              <a:rPr lang="ru-RU" sz="2200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годов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                                                                               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/>
              </a:rPr>
              <a:t/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/>
              </a:rPr>
            </a:b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15641" y="1004343"/>
            <a:ext cx="1598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/>
              </a:rPr>
              <a:t> </a:t>
            </a:r>
            <a:r>
              <a:rPr lang="ru-RU" sz="1600" b="1" dirty="0">
                <a:solidFill>
                  <a:schemeClr val="bg1"/>
                </a:solidFill>
                <a:cs typeface="Aharoni" panose="02010803020104030203" pitchFamily="2" charset="-79"/>
              </a:rPr>
              <a:t>тыс. рублей</a:t>
            </a:r>
            <a:endParaRPr lang="ru-RU" sz="1600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779992"/>
              </p:ext>
            </p:extLst>
          </p:nvPr>
        </p:nvGraphicFramePr>
        <p:xfrm>
          <a:off x="575967" y="1486074"/>
          <a:ext cx="10697028" cy="4586514"/>
        </p:xfrm>
        <a:graphic>
          <a:graphicData uri="http://schemas.openxmlformats.org/drawingml/2006/table">
            <a:tbl>
              <a:tblPr/>
              <a:tblGrid>
                <a:gridCol w="2077092"/>
                <a:gridCol w="1991300"/>
                <a:gridCol w="1986785"/>
                <a:gridCol w="2512856"/>
                <a:gridCol w="2128995"/>
              </a:tblGrid>
              <a:tr h="1458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Период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Доходы-всего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Налоговые доходы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Неналоговые доходы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1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2023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467871,99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271583,40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62975,20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133313,39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58,05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13,46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28,49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2024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442788,49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275894,60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62227,30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104666,59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62,31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14,05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23,64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2025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446677,69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280216,60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60845,30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105615,79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62,73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13,62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23,65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91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947" y="760369"/>
            <a:ext cx="9842620" cy="470263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</a:rPr>
              <a:t>Структура доходной части бюджета города в 20</a:t>
            </a:r>
            <a:r>
              <a:rPr lang="en-US" sz="2400" b="1" i="1" dirty="0" smtClean="0">
                <a:solidFill>
                  <a:schemeClr val="bg1"/>
                </a:solidFill>
              </a:rPr>
              <a:t>2</a:t>
            </a:r>
            <a:r>
              <a:rPr lang="ru-RU" sz="2400" b="1" i="1" dirty="0" smtClean="0">
                <a:solidFill>
                  <a:schemeClr val="bg1"/>
                </a:solidFill>
              </a:rPr>
              <a:t>3</a:t>
            </a:r>
            <a:r>
              <a:rPr lang="ru-RU" sz="2400" b="1" i="1" dirty="0" smtClean="0">
                <a:solidFill>
                  <a:schemeClr val="bg1"/>
                </a:solidFill>
              </a:rPr>
              <a:t>-2025 </a:t>
            </a:r>
            <a:r>
              <a:rPr lang="ru-RU" sz="2400" b="1" i="1" dirty="0" smtClean="0">
                <a:solidFill>
                  <a:schemeClr val="bg1"/>
                </a:solidFill>
              </a:rPr>
              <a:t>годах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514351436"/>
              </p:ext>
            </p:extLst>
          </p:nvPr>
        </p:nvGraphicFramePr>
        <p:xfrm>
          <a:off x="1439295" y="1230632"/>
          <a:ext cx="4487715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702130275"/>
              </p:ext>
            </p:extLst>
          </p:nvPr>
        </p:nvGraphicFramePr>
        <p:xfrm>
          <a:off x="6326994" y="1230632"/>
          <a:ext cx="4439589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830088077"/>
              </p:ext>
            </p:extLst>
          </p:nvPr>
        </p:nvGraphicFramePr>
        <p:xfrm>
          <a:off x="2222905" y="3574080"/>
          <a:ext cx="6131292" cy="305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663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Структура налоговых доходов бюджета городского поселения Лянтор в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2023</a:t>
            </a:r>
            <a:r>
              <a:rPr lang="en-US" sz="2400" b="1" i="1" dirty="0" smtClean="0">
                <a:solidFill>
                  <a:schemeClr val="bg2">
                    <a:lumMod val="25000"/>
                  </a:schemeClr>
                </a:solidFill>
              </a:rPr>
              <a:t>-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202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5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годах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34418" y="5374366"/>
            <a:ext cx="4507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,%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257351118"/>
              </p:ext>
            </p:extLst>
          </p:nvPr>
        </p:nvGraphicFramePr>
        <p:xfrm>
          <a:off x="1352659" y="885524"/>
          <a:ext cx="9465518" cy="575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27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5661" y="420415"/>
            <a:ext cx="11714672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Динамика поступлений налога на доходы физических лиц в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2023-2025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годах, тыс.руб.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88265872"/>
              </p:ext>
            </p:extLst>
          </p:nvPr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176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9187" y="420415"/>
            <a:ext cx="11288111" cy="87235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</a:rPr>
              <a:t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</a:t>
            </a:r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</a:rPr>
              <a:t>2023-2025 </a:t>
            </a:r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</a:rPr>
              <a:t>годах, тыс.руб.</a:t>
            </a:r>
            <a:endParaRPr lang="ru-RU" sz="1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901627972"/>
              </p:ext>
            </p:extLst>
          </p:nvPr>
        </p:nvGraphicFramePr>
        <p:xfrm>
          <a:off x="1601076" y="1508344"/>
          <a:ext cx="8164026" cy="521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30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Динамика поступлений налога на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имущество физических лиц в 2023-2025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годах, тыс.руб.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096217322"/>
              </p:ext>
            </p:extLst>
          </p:nvPr>
        </p:nvGraphicFramePr>
        <p:xfrm>
          <a:off x="1601076" y="143933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38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Динамика поступлений земельного налога в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2023-2025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годах, тыс.руб.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561263891"/>
              </p:ext>
            </p:extLst>
          </p:nvPr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518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Структура неналоговых доходов бюджета городского поселения Лянтор в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2023-2025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годах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185748396"/>
              </p:ext>
            </p:extLst>
          </p:nvPr>
        </p:nvGraphicFramePr>
        <p:xfrm>
          <a:off x="1843699" y="885524"/>
          <a:ext cx="8134684" cy="597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990843" y="5134174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01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577" y="41429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Структурный состав и динамика поступлений межбюджетных трансфертов в </a:t>
            </a:r>
            <a:r>
              <a:rPr lang="ru-RU" sz="2400" b="1" dirty="0" smtClean="0">
                <a:solidFill>
                  <a:schemeClr val="bg1"/>
                </a:solidFill>
              </a:rPr>
              <a:t>2023-2025 </a:t>
            </a:r>
            <a:r>
              <a:rPr lang="ru-RU" sz="2400" b="1" dirty="0" smtClean="0">
                <a:solidFill>
                  <a:schemeClr val="bg1"/>
                </a:solidFill>
              </a:rPr>
              <a:t>годах, тыс.руб.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8921401"/>
              </p:ext>
            </p:extLst>
          </p:nvPr>
        </p:nvGraphicFramePr>
        <p:xfrm>
          <a:off x="1444283" y="1492370"/>
          <a:ext cx="9709672" cy="5218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7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1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466" y="117814"/>
            <a:ext cx="9130811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Расходы бюджета города по разделам классификации расходов на 20</a:t>
            </a:r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r>
              <a:rPr lang="ru-RU" sz="2400" b="1" dirty="0" smtClean="0">
                <a:solidFill>
                  <a:schemeClr val="bg1"/>
                </a:solidFill>
              </a:rPr>
              <a:t>3</a:t>
            </a:r>
            <a:r>
              <a:rPr lang="ru-RU" sz="2400" b="1" dirty="0" smtClean="0">
                <a:solidFill>
                  <a:schemeClr val="bg1"/>
                </a:solidFill>
              </a:rPr>
              <a:t>-2025 </a:t>
            </a:r>
            <a:r>
              <a:rPr lang="ru-RU" sz="2400" b="1" dirty="0" smtClean="0">
                <a:solidFill>
                  <a:schemeClr val="bg1"/>
                </a:solidFill>
              </a:rPr>
              <a:t>годы, тыс.руб.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640054"/>
              </p:ext>
            </p:extLst>
          </p:nvPr>
        </p:nvGraphicFramePr>
        <p:xfrm>
          <a:off x="634055" y="1105989"/>
          <a:ext cx="10983776" cy="4578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69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117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35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046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668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339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Код по бюджетной классификации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ФКР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6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2023 </a:t>
                      </a:r>
                      <a:r>
                        <a:rPr lang="ru-RU" sz="1600" b="1" u="none" strike="noStrike" dirty="0">
                          <a:effectLst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Плановый период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7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2024 </a:t>
                      </a:r>
                      <a:r>
                        <a:rPr lang="ru-RU" sz="1600" b="1" u="none" strike="noStrike" dirty="0">
                          <a:effectLst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2025 </a:t>
                      </a:r>
                      <a:r>
                        <a:rPr lang="ru-RU" sz="1600" b="1" u="none" strike="noStrike" dirty="0">
                          <a:effectLst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0100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183953,27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194240,69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205772,66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0200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НАЦИОНАЛЬНАЯ ОБОРОНА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4907,60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5130,00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5310,80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08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0300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7784,31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7574,56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7574,36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0400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НАЦИОНАЛЬНАЯ ЭКОНОМИКА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28934,19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35025,63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27137,72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0500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82023,74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38229,21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38293,75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0700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ОБРАЗОВАНИЕ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0800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КУЛЬТУРА, КИНЕМАТОГРАФИЯ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112995,89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116491,19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116491,19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СОЦИАЛЬНАЯ ПОЛИТИКА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2062,01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2062,01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2062,01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71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44652,98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44035,21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44035,21</a:t>
                      </a:r>
                      <a:endParaRPr lang="ru-R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69304"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467871,99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442788,49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446677,69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02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7799" y="236104"/>
            <a:ext cx="8720919" cy="12599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Структура </a:t>
            </a:r>
            <a:r>
              <a:rPr lang="ru-RU" sz="2400" b="1" dirty="0" smtClean="0">
                <a:solidFill>
                  <a:schemeClr val="bg1"/>
                </a:solidFill>
              </a:rPr>
              <a:t>направлений расходования </a:t>
            </a:r>
            <a:r>
              <a:rPr lang="ru-RU" sz="2400" b="1" dirty="0">
                <a:solidFill>
                  <a:schemeClr val="bg1"/>
                </a:solidFill>
              </a:rPr>
              <a:t>средств </a:t>
            </a:r>
            <a:r>
              <a:rPr lang="ru-RU" sz="2400" b="1" dirty="0" smtClean="0">
                <a:solidFill>
                  <a:schemeClr val="bg1"/>
                </a:solidFill>
              </a:rPr>
              <a:t>бюджета городского </a:t>
            </a:r>
            <a:r>
              <a:rPr lang="ru-RU" sz="2400" b="1" dirty="0">
                <a:solidFill>
                  <a:schemeClr val="bg1"/>
                </a:solidFill>
              </a:rPr>
              <a:t>поселения на </a:t>
            </a:r>
            <a:r>
              <a:rPr lang="ru-RU" sz="2400" b="1" dirty="0" smtClean="0">
                <a:solidFill>
                  <a:schemeClr val="bg1"/>
                </a:solidFill>
              </a:rPr>
              <a:t>2023- 2025 </a:t>
            </a:r>
            <a:r>
              <a:rPr lang="ru-RU" sz="2400" b="1" dirty="0" smtClean="0">
                <a:solidFill>
                  <a:schemeClr val="bg1"/>
                </a:solidFill>
              </a:rPr>
              <a:t>годы в </a:t>
            </a:r>
            <a:r>
              <a:rPr lang="ru-RU" sz="2400" b="1" dirty="0">
                <a:solidFill>
                  <a:schemeClr val="bg1"/>
                </a:solidFill>
              </a:rPr>
              <a:t>функциональном разрезе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180427606"/>
              </p:ext>
            </p:extLst>
          </p:nvPr>
        </p:nvGraphicFramePr>
        <p:xfrm>
          <a:off x="2345693" y="1350810"/>
          <a:ext cx="8963025" cy="466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06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033" y="414319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Структура расходов бюджета города в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2023-2025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годах в функциональном разрезе, тыс.руб.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561470914"/>
              </p:ext>
            </p:extLst>
          </p:nvPr>
        </p:nvGraphicFramePr>
        <p:xfrm>
          <a:off x="279182" y="957921"/>
          <a:ext cx="11750564" cy="587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6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1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227" y="310797"/>
            <a:ext cx="8436633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Контактная информация для граждан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6552" y="1240221"/>
            <a:ext cx="9275225" cy="4272149"/>
          </a:xfrm>
          <a:solidFill>
            <a:schemeClr val="lt1">
              <a:alpha val="4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lvl="0" indent="0" algn="ctr"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За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получением дополнительной информации просим обращаться в Администрацию города:</a:t>
            </a:r>
          </a:p>
          <a:p>
            <a:pPr lvl="0" algn="ctr"/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Адрес: 2 мкр., стр. 42, г. Лянтор, Сургутский р-н, Ханты-Мансийский автономный округ, Тюменская обл., 628449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Телефон (факс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):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8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(34638) 24-001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(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приёмная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E-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mail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: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admlyantor@mail.ru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 сайта: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http://www.admlyantor.ru/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Время работы: пн с 8.30 до 18.00 (перерыв с 12.30 до 14.00),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вт-пт с 8.30 до 17.00 (перерыв с 12.30 до 14.00),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сб-вс выходной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956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2894</TotalTime>
  <Words>475</Words>
  <Application>Microsoft Office PowerPoint</Application>
  <PresentationFormat>Широкоэкранный</PresentationFormat>
  <Paragraphs>172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Aharoni</vt:lpstr>
      <vt:lpstr>Arial</vt:lpstr>
      <vt:lpstr>Calibri</vt:lpstr>
      <vt:lpstr>Calibri Light</vt:lpstr>
      <vt:lpstr>Tahoma</vt:lpstr>
      <vt:lpstr>Trebuchet MS</vt:lpstr>
      <vt:lpstr>Tw Cen MT</vt:lpstr>
      <vt:lpstr>Контур</vt:lpstr>
      <vt:lpstr>Решение Совета депутатов городского поселения Лянтор от 26.12.2022 № 320 "О бюджете городского поселения Лянтор на 2023 год  и на плановый период 2024 и 2025 годов" </vt:lpstr>
      <vt:lpstr>Основные параметры бюджета города на 2023 год и на плановый период 2024 и 2025 годов                                                                                 </vt:lpstr>
      <vt:lpstr>Структура доходной части бюджета города в 2023-2025 годах</vt:lpstr>
      <vt:lpstr>Структура налоговых доходов бюджета городского поселения Лянтор в 2023-2025 годах</vt:lpstr>
      <vt:lpstr>Динамика поступлений налога на доходы физических лиц в 2023-2025 годах, тыс.руб.</vt:lpstr>
      <vt:lpstr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2023-2025 годах, тыс.руб.</vt:lpstr>
      <vt:lpstr>Динамика поступлений налога на имущество физических лиц в 2023-2025 годах, тыс.руб.</vt:lpstr>
      <vt:lpstr>Динамика поступлений земельного налога в 2023-2025 годах, тыс.руб.</vt:lpstr>
      <vt:lpstr>Структура неналоговых доходов бюджета городского поселения Лянтор в 2023-2025 годах</vt:lpstr>
      <vt:lpstr>Структурный состав и динамика поступлений межбюджетных трансфертов в 2023-2025 годах, тыс.руб.</vt:lpstr>
      <vt:lpstr>Расходы бюджета города по разделам классификации расходов на 2023-2025 годы, тыс.руб.</vt:lpstr>
      <vt:lpstr>Структура направлений расходования средств бюджета городского поселения на 2023- 2025 годы в функциональном разрезе  </vt:lpstr>
      <vt:lpstr>Структура расходов бюджета города в 2023-2025 годах в функциональном разрезе, тыс.руб.</vt:lpstr>
      <vt:lpstr>Контактная информация для граждан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 Оксана Анатольевна</dc:creator>
  <cp:lastModifiedBy>Иванова Оксана Анатольевна</cp:lastModifiedBy>
  <cp:revision>401</cp:revision>
  <cp:lastPrinted>2023-02-17T09:58:52Z</cp:lastPrinted>
  <dcterms:created xsi:type="dcterms:W3CDTF">2019-12-18T10:55:19Z</dcterms:created>
  <dcterms:modified xsi:type="dcterms:W3CDTF">2023-02-17T11:56:05Z</dcterms:modified>
</cp:coreProperties>
</file>