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0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73" r:id="rId15"/>
    <p:sldId id="274" r:id="rId17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80" autoAdjust="0"/>
  </p:normalViewPr>
  <p:slideViewPr>
    <p:cSldViewPr snapToGrid="0" showGuides="1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</a:t>
            </a:r>
            <a:r>
              <a:rPr lang="en-US" baseline="0" dirty="0" smtClean="0">
                <a:solidFill>
                  <a:schemeClr val="bg1"/>
                </a:solidFill>
              </a:rPr>
              <a:t>2</a:t>
            </a:r>
            <a:r>
              <a:rPr lang="ru-RU" baseline="0" dirty="0" smtClean="0">
                <a:solidFill>
                  <a:schemeClr val="bg1"/>
                </a:solidFill>
              </a:rPr>
              <a:t>4 год</a:t>
            </a:r>
            <a:endParaRPr lang="ru-RU" baseline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327663187167634"/>
          <c:y val="0.046562476043822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59</c:v>
                </c:pt>
                <c:pt idx="1">
                  <c:v>13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93a7f211-4d52-4a68-91c1-3a5c4d24f7a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2025 </a:t>
            </a:r>
            <a:r>
              <a:rPr lang="ru-RU" baseline="0" dirty="0">
                <a:solidFill>
                  <a:schemeClr val="bg1"/>
                </a:solidFill>
              </a:rPr>
              <a:t>год</a:t>
            </a:r>
            <a:endParaRPr lang="ru-RU" baseline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362983150016815"/>
          <c:y val="0.05079542841144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65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65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f66ccb40-68c0-4191-89aa-376a0863ee19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bg1"/>
                </a:solidFill>
              </a:rPr>
              <a:t>2026 </a:t>
            </a:r>
            <a:r>
              <a:rPr lang="ru-RU" baseline="0" dirty="0">
                <a:solidFill>
                  <a:schemeClr val="bg1"/>
                </a:solidFill>
              </a:rPr>
              <a:t>год</a:t>
            </a:r>
            <a:endParaRPr lang="ru-RU" baseline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550578083705686"/>
          <c:y val="0.049868767263052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0174175361408"/>
          <c:y val="0.235904465316174"/>
          <c:w val="0.325354917038693"/>
          <c:h val="0.6527592578715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/>
          <c:explosion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6</a:t>
                    </a:r>
                    <a:r>
                      <a:rPr altLang="en-US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66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f8839d6-f838-41f8-a7e4-019bb060064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122617483797"/>
          <c:y val="0.0257812484140472"/>
          <c:w val="0.752324384148865"/>
          <c:h val="0.7891776704492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74.13</c:v>
                </c:pt>
                <c:pt idx="1">
                  <c:v>73.46</c:v>
                </c:pt>
                <c:pt idx="2">
                  <c:v>72.76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7.62</c:v>
                </c:pt>
                <c:pt idx="1">
                  <c:v>7.64</c:v>
                </c:pt>
                <c:pt idx="2">
                  <c:v>7.65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6.76</c:v>
                </c:pt>
                <c:pt idx="1">
                  <c:v>6.97</c:v>
                </c:pt>
                <c:pt idx="2">
                  <c:v>7.18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10.97</c:v>
                </c:pt>
                <c:pt idx="1">
                  <c:v>11.4</c:v>
                </c:pt>
                <c:pt idx="2">
                  <c:v>11.85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467393543596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28091056400717"/>
                  <c:y val="-4.2968250983843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14673935435969"/>
                  <c:y val="-0.00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0.52</c:v>
                </c:pt>
                <c:pt idx="1">
                  <c:v>0.53</c:v>
                </c:pt>
                <c:pt idx="2">
                  <c:v>0.56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3304"/>
        <c:axId val="308523696"/>
      </c:barChart>
      <c:catAx>
        <c:axId val="308523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696"/>
        <c:crosses val="autoZero"/>
        <c:auto val="1"/>
        <c:lblAlgn val="ctr"/>
        <c:lblOffset val="100"/>
        <c:noMultiLvlLbl val="0"/>
      </c:catAx>
      <c:valAx>
        <c:axId val="308523696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8805170514704"/>
          <c:y val="0.841483338983554"/>
          <c:w val="0.860972215149768"/>
          <c:h val="0.149141661593156"/>
        </c:manualLayout>
      </c:layout>
      <c:overlay val="0"/>
      <c:spPr>
        <a:solidFill>
          <a:schemeClr val="bg1"/>
        </a:solidFill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1860364-ca7c-4d8d-a9d6-e1108acb82e5}"/>
      </c:ext>
    </c:extLst>
  </c:chart>
  <c:txPr>
    <a:bodyPr/>
    <a:lstStyle/>
    <a:p>
      <a:pPr>
        <a:defRPr lang="ru-RU" sz="1800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06668307087"/>
          <c:y val="0.012761625691337"/>
          <c:w val="0.865705831692913"/>
          <c:h val="0.93347293716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40625"/>
                  <c:y val="-0.4570312218853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2812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229730.6</c:v>
                </c:pt>
                <c:pt idx="1">
                  <c:v>242317.2</c:v>
                </c:pt>
                <c:pt idx="2">
                  <c:v>255601.1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4088"/>
        <c:axId val="308524872"/>
      </c:barChart>
      <c:catAx>
        <c:axId val="30852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4872"/>
        <c:crosses val="autoZero"/>
        <c:auto val="1"/>
        <c:lblAlgn val="ctr"/>
        <c:lblOffset val="100"/>
        <c:noMultiLvlLbl val="0"/>
      </c:catAx>
      <c:valAx>
        <c:axId val="308524872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40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a2920e-7c8c-4aad-94b4-faecc4a3468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0.0326677058598294"/>
                  <c:y val="-0.406954979370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778915941718"/>
                  <c:y val="-0.4118286916979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2233109007736"/>
                  <c:y val="-0.416702404025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95" b="0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24160.5</c:v>
                </c:pt>
                <c:pt idx="1">
                  <c:v>25194</c:v>
                </c:pt>
                <c:pt idx="2">
                  <c:v>26268.6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5976"/>
        <c:axId val="441036760"/>
      </c:barChart>
      <c:catAx>
        <c:axId val="4410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6760"/>
        <c:crosses val="autoZero"/>
        <c:auto val="1"/>
        <c:lblAlgn val="ctr"/>
        <c:lblOffset val="100"/>
        <c:noMultiLvlLbl val="0"/>
      </c:catAx>
      <c:valAx>
        <c:axId val="4410367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597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7a69752-d041-4455-9249-acf388be4da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328124999999999"/>
                  <c:y val="-0.435937473182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4999997231791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0625"/>
                  <c:y val="-0.452343722173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22679.1</c:v>
                </c:pt>
                <c:pt idx="1">
                  <c:v>22996.6</c:v>
                </c:pt>
                <c:pt idx="2">
                  <c:v>23318.6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6368"/>
        <c:axId val="441035192"/>
      </c:barChart>
      <c:catAx>
        <c:axId val="4410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5192"/>
        <c:crosses val="autoZero"/>
        <c:auto val="1"/>
        <c:lblAlgn val="ctr"/>
        <c:lblOffset val="100"/>
        <c:noMultiLvlLbl val="0"/>
      </c:catAx>
      <c:valAx>
        <c:axId val="441035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63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39e7128-44ec-4972-8799-ff26f2043eac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29687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3749999999999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37416.1</c:v>
                </c:pt>
                <c:pt idx="1">
                  <c:v>37612.1</c:v>
                </c:pt>
                <c:pt idx="2">
                  <c:v>37809.2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7152"/>
        <c:axId val="441034800"/>
      </c:barChart>
      <c:catAx>
        <c:axId val="4410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4800"/>
        <c:crosses val="autoZero"/>
        <c:auto val="1"/>
        <c:lblAlgn val="ctr"/>
        <c:lblOffset val="100"/>
        <c:noMultiLvlLbl val="0"/>
      </c:catAx>
      <c:valAx>
        <c:axId val="441034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20e31b5-63d5-45fd-b15d-eb7e79f4d166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93286721401839"/>
          <c:y val="0.105863799201537"/>
          <c:w val="0.921936734112843"/>
          <c:h val="0.590256871689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81.58</c:v>
                </c:pt>
                <c:pt idx="1">
                  <c:v>85.32</c:v>
                </c:pt>
                <c:pt idx="2">
                  <c:v>85.53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Лист1!$C$2:$C$4</c:f>
              <c:numCache>
                <c:formatCode>_-* #\ ##,000\ _₽_-;\-* #\ ##,000\ _₽_-;_-* "-"??\ _₽_-;_-@_-</c:formatCode>
                <c:ptCount val="3"/>
                <c:pt idx="0">
                  <c:v>0.89</c:v>
                </c:pt>
                <c:pt idx="1">
                  <c:v>0.81</c:v>
                </c:pt>
                <c:pt idx="2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Лист1!$D$2:$D$4</c:f>
              <c:numCache>
                <c:formatCode>_-* #\ ##,000\ _₽_-;\-* #\ ##,000\ _₽_-;_-* "-"??\ _₽_-;_-@_-</c:formatCode>
                <c:ptCount val="3"/>
                <c:pt idx="0">
                  <c:v>16.95</c:v>
                </c:pt>
                <c:pt idx="1">
                  <c:v>13.25</c:v>
                </c:pt>
                <c:pt idx="2">
                  <c:v>13.02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Лист1!$E$2:$E$4</c:f>
              <c:numCache>
                <c:formatCode>_-* #\ ##,000\ _₽_-;\-* #\ ##,000\ _₽_-;_-* "-"??\ _₽_-;_-@_-</c:formatCode>
                <c:ptCount val="3"/>
                <c:pt idx="0">
                  <c:v>0.58</c:v>
                </c:pt>
                <c:pt idx="1">
                  <c:v>0.62</c:v>
                </c:pt>
                <c:pt idx="2">
                  <c:v>0.63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7936"/>
        <c:axId val="441038328"/>
      </c:barChart>
      <c:catAx>
        <c:axId val="44103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8328"/>
        <c:crosses val="autoZero"/>
        <c:auto val="1"/>
        <c:lblAlgn val="ctr"/>
        <c:lblOffset val="100"/>
        <c:noMultiLvlLbl val="0"/>
      </c:catAx>
      <c:valAx>
        <c:axId val="4410383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3"/>
          <c:y val="0.812134699243664"/>
          <c:w val="0.631776600049861"/>
          <c:h val="0.1303986945427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0760ec-d4a6-4f87-9311-4df299d6e87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51189288371"/>
          <c:y val="0.057264626945375"/>
          <c:w val="0.887048810711629"/>
          <c:h val="0.82916147807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427717846699686"/>
                  <c:y val="0.2063329987213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197442302891385"/>
                  <c:y val="0.18680983893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307974151959"/>
                  <c:y val="0.184265089296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95309.9</c:v>
                </c:pt>
                <c:pt idx="1">
                  <c:v>96066.4</c:v>
                </c:pt>
                <c:pt idx="2">
                  <c:v>94282.3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37646091443661"/>
                  <c:y val="-0.0173123833943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808657594200916"/>
                  <c:y val="-0.01482320016110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699240921835455"/>
                  <c:y val="-0.0125010993525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7497.55</c:v>
                </c:pt>
                <c:pt idx="1">
                  <c:v>8080.85</c:v>
                </c:pt>
                <c:pt idx="2">
                  <c:v>8674.35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0880256305259333"/>
                  <c:y val="0.179247443131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0463793215672"/>
                  <c:y val="-0.02656783000359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742012706505421"/>
                  <c:y val="-0.0330890263827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50239.19</c:v>
                </c:pt>
                <c:pt idx="1">
                  <c:v>5916.42</c:v>
                </c:pt>
                <c:pt idx="2">
                  <c:v>10332.49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2448"/>
        <c:axId val="441038720"/>
      </c:barChart>
      <c:catAx>
        <c:axId val="44103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8720"/>
        <c:crossesAt val="0"/>
        <c:auto val="1"/>
        <c:lblAlgn val="ctr"/>
        <c:lblOffset val="100"/>
        <c:noMultiLvlLbl val="0"/>
      </c:catAx>
      <c:valAx>
        <c:axId val="441038720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2448"/>
        <c:crosses val="autoZero"/>
        <c:crossBetween val="between"/>
        <c:minorUnit val="20000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4d3428f-fa45-466d-9c1f-33ccce198c3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890324416143"/>
          <c:y val="0.0572896122364107"/>
          <c:w val="0.883055887939619"/>
          <c:h val="0.6112770202082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#\ ##,000</c:formatCode>
                <c:ptCount val="3"/>
                <c:pt idx="0">
                  <c:v>167962.01</c:v>
                </c:pt>
                <c:pt idx="1">
                  <c:v>167718.13</c:v>
                </c:pt>
                <c:pt idx="2">
                  <c:v>168579.3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.00234407468460704"/>
                  <c:y val="0.0007899725127275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0725536300523592"/>
                  <c:y val="0.0009281694942054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101372025627509"/>
                  <c:y val="-0.003776098607081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#\ ##,000</c:formatCode>
                <c:ptCount val="3"/>
                <c:pt idx="0">
                  <c:v>57796.93</c:v>
                </c:pt>
                <c:pt idx="1">
                  <c:v>57575.19</c:v>
                </c:pt>
                <c:pt idx="2">
                  <c:v>63998.58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705821974166088"/>
                  <c:y val="0.00032931590780097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48960869795632"/>
                  <c:y val="-0.002970699454561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50960194800304"/>
                  <c:y val="-0.001423964556438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#\ ##,000</c:formatCode>
                <c:ptCount val="3"/>
                <c:pt idx="0">
                  <c:v>43346.04</c:v>
                </c:pt>
                <c:pt idx="1">
                  <c:v>56581.09</c:v>
                </c:pt>
                <c:pt idx="2">
                  <c:v>102621.03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6000"/>
                    <a:lumMod val="100000"/>
                  </a:schemeClr>
                </a:gs>
                <a:gs pos="78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433872636628739"/>
                  <c:y val="0.000409644205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2312144498467"/>
                  <c:y val="-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6984406404834"/>
                  <c:y val="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Лист1!$E$2:$E$4</c:f>
              <c:numCache>
                <c:formatCode>#\ ##,000</c:formatCode>
                <c:ptCount val="3"/>
                <c:pt idx="0">
                  <c:v>252724.68</c:v>
                </c:pt>
                <c:pt idx="1">
                  <c:v>222947.47</c:v>
                </c:pt>
                <c:pt idx="2">
                  <c:v>201927.53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4016"/>
        <c:axId val="441039504"/>
      </c:barChart>
      <c:catAx>
        <c:axId val="44103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9504"/>
        <c:crosses val="autoZero"/>
        <c:auto val="1"/>
        <c:lblAlgn val="ctr"/>
        <c:lblOffset val="100"/>
        <c:noMultiLvlLbl val="0"/>
      </c:catAx>
      <c:valAx>
        <c:axId val="441039504"/>
        <c:scaling>
          <c:orientation val="minMax"/>
          <c:max val="50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41034016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130204275907515"/>
          <c:y val="0.874863929883419"/>
          <c:w val="0.942132355846884"/>
          <c:h val="0.087929428911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e8b6f10-21f9-4035-9563-cc75d049e0ad}"/>
      </c:ext>
    </c:extLst>
  </c:chart>
  <c:spPr>
    <a:noFill/>
    <a:ln>
      <a:noFill/>
    </a:ln>
    <a:effectLst/>
  </c:spPr>
  <c:txPr>
    <a:bodyPr/>
    <a:lstStyle/>
    <a:p>
      <a:pPr>
        <a:defRPr lang="ru-RU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9352548524479"/>
          <c:y val="0.0551034352076002"/>
          <c:w val="0.753743309682837"/>
          <c:h val="0.86263070722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Лист1!$C$8:$E$8</c:f>
              <c:numCache>
                <c:formatCode>_-* #\ ##,000\ _₽_-;\-* #\ ##,000\ _₽_-;_-* "-"??\ _₽_-;_-@_-</c:formatCode>
                <c:ptCount val="3"/>
                <c:pt idx="0">
                  <c:v>5743.6</c:v>
                </c:pt>
                <c:pt idx="1">
                  <c:v>6326.9</c:v>
                </c:pt>
                <c:pt idx="2" c:formatCode="#\ ##,000">
                  <c:v>6920.4</c:v>
                </c:pt>
              </c:numCache>
            </c:numRef>
          </c:val>
        </c:ser>
        <c:ser>
          <c:idx val="1"/>
          <c:order val="1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Лист1!$C$9:$E$9</c:f>
              <c:numCache>
                <c:formatCode>_-* #\ ##,000\ _₽_-;\-* #\ ##,000\ _₽_-;_-* "-"??\ _₽_-;_-@_-</c:formatCode>
                <c:ptCount val="3"/>
                <c:pt idx="0">
                  <c:v>10665.5</c:v>
                </c:pt>
                <c:pt idx="1">
                  <c:v>10904.84</c:v>
                </c:pt>
                <c:pt idx="2" c:formatCode="#\ ##,000">
                  <c:v>11467.46</c:v>
                </c:pt>
              </c:numCache>
            </c:numRef>
          </c:val>
        </c:ser>
        <c:ser>
          <c:idx val="2"/>
          <c:order val="2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Лист1!$C$10:$E$10</c:f>
              <c:numCache>
                <c:formatCode>_-* #\ ##,000\ _₽_-;\-* #\ ##,000\ _₽_-;_-* "-"??\ _₽_-;_-@_-</c:formatCode>
                <c:ptCount val="3"/>
                <c:pt idx="0">
                  <c:v>63998.58</c:v>
                </c:pt>
                <c:pt idx="1">
                  <c:v>57575.19</c:v>
                </c:pt>
                <c:pt idx="2" c:formatCode="#\ ##,000">
                  <c:v>57796.93</c:v>
                </c:pt>
              </c:numCache>
            </c:numRef>
          </c:val>
        </c:ser>
        <c:ser>
          <c:idx val="3"/>
          <c:order val="3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648479511281327"/>
                  <c:y val="7.92091435239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4039959273443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Лист1!$C$11:$E$11</c:f>
              <c:numCache>
                <c:formatCode>_-* #\ ##,000\ _₽_-;\-* #\ ##,000\ _₽_-;_-* "-"??\ _₽_-;_-@_-</c:formatCode>
                <c:ptCount val="3"/>
                <c:pt idx="0">
                  <c:v>102621.03</c:v>
                </c:pt>
                <c:pt idx="1">
                  <c:v>56581.09</c:v>
                </c:pt>
                <c:pt idx="2" c:formatCode="#\ ##,000">
                  <c:v>43346.04</c:v>
                </c:pt>
              </c:numCache>
            </c:numRef>
          </c:val>
        </c:ser>
        <c:ser>
          <c:idx val="5"/>
          <c:order val="4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Лист1!$C$12:$E$12</c:f>
              <c:numCache>
                <c:formatCode>_-* #\ ##,000\ _₽_-;\-* #\ ##,000\ _₽_-;_-* "-"??\ _₽_-;_-@_-</c:formatCode>
                <c:ptCount val="3"/>
                <c:pt idx="0">
                  <c:v>558</c:v>
                </c:pt>
                <c:pt idx="1">
                  <c:v>558</c:v>
                </c:pt>
                <c:pt idx="2" c:formatCode="#\ ##,000">
                  <c:v>558</c:v>
                </c:pt>
              </c:numCache>
            </c:numRef>
          </c:val>
        </c:ser>
        <c:ser>
          <c:idx val="6"/>
          <c:order val="5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6e-17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08079918546881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Лист1!$C$13:$E$13</c:f>
              <c:numCache>
                <c:formatCode>_-* #\ ##,000\ _₽_-;\-* #\ ##,000\ _₽_-;_-* "-"??\ _₽_-;_-@_-</c:formatCode>
                <c:ptCount val="3"/>
                <c:pt idx="0">
                  <c:v>118470.34</c:v>
                </c:pt>
                <c:pt idx="1">
                  <c:v>117729.17</c:v>
                </c:pt>
                <c:pt idx="2">
                  <c:v>117973.05</c:v>
                </c:pt>
              </c:numCache>
            </c:numRef>
          </c:val>
        </c:ser>
        <c:ser>
          <c:idx val="7"/>
          <c:order val="6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324239755640665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Лист1!$C$14:$E$14</c:f>
              <c:numCache>
                <c:formatCode>_-* #\ ##,000\ _₽_-;\-* #\ ##,000\ _₽_-;_-* "-"??\ _₽_-;_-@_-</c:formatCode>
                <c:ptCount val="3"/>
                <c:pt idx="0">
                  <c:v>2422.01</c:v>
                </c:pt>
                <c:pt idx="1">
                  <c:v>2422.01</c:v>
                </c:pt>
                <c:pt idx="2">
                  <c:v>2422.01</c:v>
                </c:pt>
              </c:numCache>
            </c:numRef>
          </c:val>
        </c:ser>
        <c:ser>
          <c:idx val="8"/>
          <c:order val="7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Лист1!$C$15:$E$15</c:f>
              <c:numCache>
                <c:formatCode>_-* #\ ##,000\ _₽_-;\-* #\ ##,000\ _₽_-;_-* "-"??\ _₽_-;_-@_-</c:formatCode>
                <c:ptCount val="3"/>
                <c:pt idx="0">
                  <c:v>47128.95</c:v>
                </c:pt>
                <c:pt idx="1">
                  <c:v>47008.95</c:v>
                </c:pt>
                <c:pt idx="2">
                  <c:v>47008.95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1033232"/>
        <c:axId val="441694960"/>
      </c:barChart>
      <c:catAx>
        <c:axId val="4410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694960"/>
        <c:crosses val="autoZero"/>
        <c:auto val="1"/>
        <c:lblAlgn val="ctr"/>
        <c:lblOffset val="100"/>
        <c:noMultiLvlLbl val="0"/>
      </c:catAx>
      <c:valAx>
        <c:axId val="4416949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3232"/>
        <c:crosses val="autoZero"/>
        <c:crossBetween val="between"/>
        <c:minorUnit val="10000"/>
      </c:valAx>
      <c:spPr>
        <a:solidFill>
          <a:schemeClr val="bg1"/>
        </a:solidFill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92039428915923"/>
          <c:y val="0.0689937187047267"/>
          <c:w val="0.207960571084077"/>
          <c:h val="0.7950438884393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66d0279-a0c2-4b5b-8435-33e4aa6d8a5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209586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27.12.2023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№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27</a:t>
            </a:r>
            <a:b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"О бюджете городского поселения Лянтор на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 </a:t>
            </a:r>
            <a:b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2026 </a:t>
            </a:r>
            <a:r>
              <a:rPr lang="ru-RU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38948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>
                <a:solidFill>
                  <a:schemeClr val="bg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2026 </a:t>
            </a:r>
            <a:r>
              <a:rPr lang="ru-RU" sz="2200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годов</a:t>
            </a:r>
            <a:r>
              <a:rPr lang="ru-RU" b="1" i="1" dirty="0" smtClean="0">
                <a:solidFill>
                  <a:schemeClr val="bg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</a:b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</a:t>
            </a:r>
            <a:r>
              <a:rPr lang="ru-RU" sz="1600" b="1" dirty="0">
                <a:solidFill>
                  <a:schemeClr val="bg1"/>
                </a:solidFill>
                <a:cs typeface="Aharoni" panose="02010803020104030203" pitchFamily="2" charset="-79"/>
              </a:rPr>
              <a:t>тыс. рублей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5967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  <a:endParaRPr lang="ru-RU" sz="1800" b="1" i="0" u="none" strike="noStrike" baseline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  <a:endParaRPr lang="ru-RU" sz="1800" b="1" i="0" u="none" strike="noStrike" baseline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  <a:endParaRPr lang="ru-RU" sz="1800" b="1" i="0" u="none" strike="noStrike" baseline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  <a:endParaRPr lang="ru-RU" sz="1800" b="1" i="0" u="none" strike="noStrike" baseline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  <a:endParaRPr lang="ru-RU" sz="1800" b="1" i="0" u="none" strike="noStrike" baseline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537126,45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315720,40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68359,40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153046,65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58,78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12,73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28,49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504821,88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329878,20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64880,00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110063,68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65,35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12,85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21,80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2026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521829,65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344780,50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63760,00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113289,15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66,07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12,22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21,71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bg1"/>
                </a:solidFill>
              </a:rPr>
              <a:t>2</a:t>
            </a:r>
            <a:r>
              <a:rPr lang="ru-RU" altLang="en-US" sz="2400" b="1" i="1" dirty="0" smtClean="0">
                <a:solidFill>
                  <a:schemeClr val="bg1"/>
                </a:solidFill>
              </a:rPr>
              <a:t>4</a:t>
            </a:r>
            <a:r>
              <a:rPr lang="ru-RU" sz="2400" b="1" i="1" dirty="0" smtClean="0">
                <a:solidFill>
                  <a:schemeClr val="bg1"/>
                </a:solidFill>
              </a:rPr>
              <a:t>-2026 годах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439295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222905" y="3574080"/>
          <a:ext cx="6131292" cy="305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Структура налоговых доходов бюджета городского поселения Лянтор в 2023</a:t>
            </a:r>
            <a:r>
              <a:rPr lang="en-US" sz="2400" b="1" i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202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 годах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налога на доходы физических лиц в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</a:t>
            </a: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налога на имущество физических лиц в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Динамика поступлений земельного налога в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годах, тыс.руб.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Структура неналоговых доходов бюджета городского поселения Лянтор в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43699" y="885524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Структурный состав и динамика поступлений межбюджетных трансфертов в </a:t>
            </a:r>
            <a:r>
              <a:rPr lang="ru-RU" sz="2400" b="1" dirty="0" smtClean="0">
                <a:solidFill>
                  <a:schemeClr val="bg1"/>
                </a:solidFill>
              </a:rPr>
              <a:t>2024-2026 </a:t>
            </a:r>
            <a:r>
              <a:rPr lang="ru-RU" sz="2400" b="1" dirty="0" smtClean="0">
                <a:solidFill>
                  <a:schemeClr val="bg1"/>
                </a:solidFill>
              </a:rPr>
              <a:t>годах, тыс.руб.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44283" y="1492370"/>
          <a:ext cx="9709672" cy="521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r>
              <a:rPr lang="ru-RU" sz="2400" b="1" dirty="0" smtClean="0">
                <a:solidFill>
                  <a:schemeClr val="bg1"/>
                </a:solidFill>
              </a:rPr>
              <a:t>4</a:t>
            </a:r>
            <a:r>
              <a:rPr lang="ru-RU" sz="2400" b="1" dirty="0" smtClean="0">
                <a:solidFill>
                  <a:schemeClr val="bg1"/>
                </a:solidFill>
              </a:rPr>
              <a:t>-2026 </a:t>
            </a:r>
            <a:r>
              <a:rPr lang="ru-RU" sz="2400" b="1" dirty="0" smtClean="0">
                <a:solidFill>
                  <a:schemeClr val="bg1"/>
                </a:solidFill>
              </a:rPr>
              <a:t>годы, тыс.руб.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4055" y="1105989"/>
          <a:ext cx="10983776" cy="4982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/>
                <a:gridCol w="4011766"/>
                <a:gridCol w="1813560"/>
                <a:gridCol w="1704691"/>
                <a:gridCol w="1666831"/>
              </a:tblGrid>
              <a:tr h="3339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b="1" i="1" u="none" strike="noStrike" dirty="0">
                          <a:effectLst/>
                        </a:rPr>
                      </a:br>
                      <a:r>
                        <a:rPr lang="ru-RU" sz="1600" b="1" i="1" u="none" strike="noStrike" dirty="0">
                          <a:effectLst/>
                        </a:rPr>
                        <a:t>ФКР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Наименование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i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</a:rPr>
                        <a:t>2024 </a:t>
                      </a:r>
                      <a:r>
                        <a:rPr lang="ru-RU" sz="1600" b="1" i="1" u="none" strike="noStrike" dirty="0"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Плановый период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cPr/>
                </a:tc>
              </a:tr>
              <a:tr h="547152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</a:rPr>
                        <a:t>2025 </a:t>
                      </a:r>
                      <a:r>
                        <a:rPr lang="ru-RU" sz="1600" b="1" i="1" u="none" strike="noStrike" dirty="0"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</a:rPr>
                        <a:t>2026 </a:t>
                      </a:r>
                      <a:r>
                        <a:rPr lang="ru-RU" sz="1600" b="1" i="1" u="none" strike="noStrike" dirty="0"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185518,43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205715,73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234336,82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0200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5743,60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6326,90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6920,40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10665,50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10904,84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11467,46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effectLst/>
                        </a:rPr>
                        <a:t>0400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63998,58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57575,19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57796,93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0500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102621,03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56581,09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43346,04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0700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0800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КУЛЬТУРА, КИНЕМАТОГРАФИЯ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118470,34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117729,17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117973,05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effectLst/>
                        </a:rPr>
                        <a:t>1000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>
                          <a:effectLst/>
                        </a:rPr>
                        <a:t>СОЦИАЛЬНАЯ ПОЛИТИКА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2422,01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2422,01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2422,01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47128,95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69304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600" b="1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537126,45</a:t>
                      </a:r>
                      <a:endParaRPr lang="ru-RU" sz="1600" b="1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504821,88</a:t>
                      </a:r>
                      <a:endParaRPr lang="ru-RU" sz="1600" b="1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521829,65</a:t>
                      </a:r>
                      <a:endParaRPr lang="ru-RU" sz="1600" b="1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7799" y="236104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bg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bg1"/>
                </a:solidFill>
              </a:rPr>
              <a:t>средств </a:t>
            </a:r>
            <a:r>
              <a:rPr lang="ru-RU" sz="2400" b="1" dirty="0" smtClean="0">
                <a:solidFill>
                  <a:schemeClr val="bg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bg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bg1"/>
                </a:solidFill>
              </a:rPr>
              <a:t>2024- 2026 </a:t>
            </a:r>
            <a:r>
              <a:rPr lang="ru-RU" sz="2400" b="1" dirty="0" smtClean="0">
                <a:solidFill>
                  <a:schemeClr val="bg1"/>
                </a:solidFill>
              </a:rPr>
              <a:t>годы в </a:t>
            </a:r>
            <a:r>
              <a:rPr lang="ru-RU" sz="2400" b="1" dirty="0">
                <a:solidFill>
                  <a:schemeClr val="bg1"/>
                </a:solidFill>
              </a:rPr>
              <a:t>функциональном разрезе</a:t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345693" y="1350810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03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Структура расходов бюджета города в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2024-2026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годах в функциональном разрезе, тыс.руб.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79182" y="957921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227" y="310797"/>
            <a:ext cx="8436633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6552" y="1240221"/>
            <a:ext cx="9275225" cy="4272149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Время работы: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пн-чт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с 8.30 до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17.15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(перерыв с 12.30 до 14.00),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с 8.30 до 17.00 (перерыв с 12.30 до 14.00),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сб-вс выходной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2857</Words>
  <Application>WPS Presentation</Application>
  <PresentationFormat>Широкоэкранный</PresentationFormat>
  <Paragraphs>239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SimSun</vt:lpstr>
      <vt:lpstr>Wingdings</vt:lpstr>
      <vt:lpstr>Wingdings 3</vt:lpstr>
      <vt:lpstr>Aharoni</vt:lpstr>
      <vt:lpstr>Yu Gothic UI Semibold</vt:lpstr>
      <vt:lpstr>Calibri Light</vt:lpstr>
      <vt:lpstr>Trebuchet MS</vt:lpstr>
      <vt:lpstr>Tahoma</vt:lpstr>
      <vt:lpstr>Calibri</vt:lpstr>
      <vt:lpstr>Century Gothic</vt:lpstr>
      <vt:lpstr>Microsoft YaHei</vt:lpstr>
      <vt:lpstr>Arial Unicode MS</vt:lpstr>
      <vt:lpstr>Сектор</vt:lpstr>
      <vt:lpstr>Решение Совета депутатов городского поселения Лянтор от 27.12.2023 № 27 "О бюджете городского поселения Лянтор на 2024 год  и на плановый период 2025 и 2026 годов" </vt:lpstr>
      <vt:lpstr>Основные параметры бюджета города на 2024 год и на плановый период 2025 и 2026 годов                                                                                 </vt:lpstr>
      <vt:lpstr>Структура доходной части бюджета города в 2023-2025 годах</vt:lpstr>
      <vt:lpstr>Структура налоговых доходов бюджета городского поселения Лянтор в 2023-2025 годах</vt:lpstr>
      <vt:lpstr>Динамика поступлений налога на доходы физических лиц в 2024-2026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vt:lpstr>
      <vt:lpstr>Динамика поступлений налога на имущество физических лиц в 2024-2026 годах, тыс.руб.</vt:lpstr>
      <vt:lpstr>Динамика поступлений земельного налога в 2024-2026 годах, тыс.руб.</vt:lpstr>
      <vt:lpstr>Структура неналоговых доходов бюджета городского поселения Лянтор в 2024-2026 годах</vt:lpstr>
      <vt:lpstr>Структурный состав и динамика поступлений межбюджетных трансфертов в 2024-2026 годах, тыс.руб.</vt:lpstr>
      <vt:lpstr>Расходы бюджета города по разделам классификации расходов на 2024-2026 годы, тыс.руб.</vt:lpstr>
      <vt:lpstr>Структура направлений расходования средств бюджета городского поселения на 2024- 2026 годы в функциональном разрезе  </vt:lpstr>
      <vt:lpstr>Структура расходов бюджета города в 2024-2026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Users</cp:lastModifiedBy>
  <cp:revision>406</cp:revision>
  <cp:lastPrinted>2023-02-17T09:58:00Z</cp:lastPrinted>
  <dcterms:created xsi:type="dcterms:W3CDTF">2019-12-18T10:55:00Z</dcterms:created>
  <dcterms:modified xsi:type="dcterms:W3CDTF">2024-12-09T12:50:07Z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B33B777D05B149E98D0B4322F6A2A083_12</vt:lpwstr>
  </property>
  <property fmtid="{D5CDD505-2E9C-101B-9397-08002B2CF9AE}" pid="3" name="KSOProductBuildVer">
    <vt:lpwstr>1049-12.2.0.19307</vt:lpwstr>
  </property>
</Properties>
</file>