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6614" r:id="rId1"/>
  </p:sldMasterIdLst>
  <p:notesMasterIdLst>
    <p:notesMasterId r:id="rId19"/>
  </p:notesMasterIdLst>
  <p:handoutMasterIdLst>
    <p:handoutMasterId r:id="rId20"/>
  </p:handoutMasterIdLst>
  <p:sldIdLst>
    <p:sldId id="296" r:id="rId2"/>
    <p:sldId id="282" r:id="rId3"/>
    <p:sldId id="284" r:id="rId4"/>
    <p:sldId id="297" r:id="rId5"/>
    <p:sldId id="299" r:id="rId6"/>
    <p:sldId id="300" r:id="rId7"/>
    <p:sldId id="298" r:id="rId8"/>
    <p:sldId id="275" r:id="rId9"/>
    <p:sldId id="280" r:id="rId10"/>
    <p:sldId id="302" r:id="rId11"/>
    <p:sldId id="303" r:id="rId12"/>
    <p:sldId id="257" r:id="rId13"/>
    <p:sldId id="304" r:id="rId14"/>
    <p:sldId id="309" r:id="rId15"/>
    <p:sldId id="305" r:id="rId16"/>
    <p:sldId id="308" r:id="rId17"/>
    <p:sldId id="264" r:id="rId18"/>
  </p:sldIdLst>
  <p:sldSz cx="9144000" cy="6858000" type="screen4x3"/>
  <p:notesSz cx="6858000" cy="99472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3952"/>
    <a:srgbClr val="AC9FAF"/>
    <a:srgbClr val="F7BBC4"/>
    <a:srgbClr val="C5A8C8"/>
    <a:srgbClr val="CD8FCD"/>
    <a:srgbClr val="F9D7DD"/>
    <a:srgbClr val="FCEAED"/>
    <a:srgbClr val="D6B7E3"/>
    <a:srgbClr val="008000"/>
    <a:srgbClr val="DFDB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79862" autoAdjust="0"/>
  </p:normalViewPr>
  <p:slideViewPr>
    <p:cSldViewPr>
      <p:cViewPr varScale="1">
        <p:scale>
          <a:sx n="93" d="100"/>
          <a:sy n="93" d="100"/>
        </p:scale>
        <p:origin x="174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_RudnitskayaNA\Desktop\&#1044;&#1086;&#1093;&#1086;&#1076;&#1099;%20&#1085;&#1072;%2030.06.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7746913580246913E-2"/>
          <c:y val="9.7756410256410256E-2"/>
          <c:w val="0.90277777777777779"/>
          <c:h val="0.86538461538461542"/>
        </c:manualLayout>
      </c:layout>
      <c:ofPieChart>
        <c:ofPieType val="pie"/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9.0529612617867211E-2"/>
                  <c:y val="-0.1816141732283464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6.6133833965198799E-3"/>
                  <c:y val="-6.91362247751817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14304352580927374"/>
                  <c:y val="-4.4275203304504969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Доходы!$H$50:$H$58</c:f>
              <c:strCache>
                <c:ptCount val="9"/>
                <c:pt idx="0">
                  <c:v>НДФЛ</c:v>
                </c:pt>
                <c:pt idx="1">
                  <c:v>акцизы</c:v>
                </c:pt>
                <c:pt idx="2">
                  <c:v>налог на имущество</c:v>
                </c:pt>
                <c:pt idx="3">
                  <c:v>земельный налог</c:v>
                </c:pt>
                <c:pt idx="4">
                  <c:v>доходы от использования имущества, находящегося в муниципальной собственности</c:v>
                </c:pt>
                <c:pt idx="5">
                  <c:v>гос.пошлина</c:v>
                </c:pt>
                <c:pt idx="6">
                  <c:v>доходы от оказания платных услуг (работ) и компенсации затрат</c:v>
                </c:pt>
                <c:pt idx="7">
                  <c:v>доходы от продажи материальных и нематериальных активов</c:v>
                </c:pt>
                <c:pt idx="8">
                  <c:v>штрафы, санкции, возмещение ущерба</c:v>
                </c:pt>
              </c:strCache>
            </c:strRef>
          </c:cat>
          <c:val>
            <c:numRef>
              <c:f>Доходы!$I$50:$I$58</c:f>
              <c:numCache>
                <c:formatCode>#,##0.0</c:formatCode>
                <c:ptCount val="9"/>
                <c:pt idx="0">
                  <c:v>41846.949999999997</c:v>
                </c:pt>
                <c:pt idx="1">
                  <c:v>4285.3905000000004</c:v>
                </c:pt>
                <c:pt idx="2">
                  <c:v>1007.54</c:v>
                </c:pt>
                <c:pt idx="3">
                  <c:v>11723.83</c:v>
                </c:pt>
                <c:pt idx="4">
                  <c:v>5952.8295400000006</c:v>
                </c:pt>
                <c:pt idx="5">
                  <c:v>28.8</c:v>
                </c:pt>
                <c:pt idx="6">
                  <c:v>1694.2028600000001</c:v>
                </c:pt>
                <c:pt idx="7">
                  <c:v>1017.49938</c:v>
                </c:pt>
                <c:pt idx="8">
                  <c:v>411.92095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5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8537343363159845E-2"/>
          <c:w val="0.49026976854019977"/>
          <c:h val="0.908456663214854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glow" dir="t">
                <a:rot lat="0" lon="0" rev="4800000"/>
              </a:lightRig>
            </a:scene3d>
            <a:sp3d prstMaterial="matte">
              <a:bevelT w="127000" h="63500"/>
            </a:sp3d>
          </c:spPr>
          <c:dPt>
            <c:idx val="0"/>
            <c:bubble3D val="0"/>
            <c:explosion val="18"/>
          </c:dPt>
          <c:dLbls>
            <c:dLbl>
              <c:idx val="0"/>
              <c:layout>
                <c:manualLayout>
                  <c:x val="-5.1978739194970779E-2"/>
                  <c:y val="2.4140012070006035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5510108506703284E-2"/>
                  <c:y val="-0.1424260712130356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1905892064802394E-2"/>
                  <c:y val="-0.16173808086904046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4030325520109824E-2"/>
                  <c:y val="-0.16415208207604104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Дотация бюджетам городских поселений на выравнивание бюджетной обеспеченности</c:v>
                </c:pt>
                <c:pt idx="1">
                  <c:v>Дотация бюджетам городских поселений на поддержку мер по обеспечению сбалансированности бюджета</c:v>
                </c:pt>
                <c:pt idx="2">
                  <c:v>Субвенции</c:v>
                </c:pt>
                <c:pt idx="3">
                  <c:v>Иные межбюджетные трансферты 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14701.065000000001</c:v>
                </c:pt>
                <c:pt idx="1">
                  <c:v>952.55700000000002</c:v>
                </c:pt>
                <c:pt idx="2">
                  <c:v>1230.2</c:v>
                </c:pt>
                <c:pt idx="3">
                  <c:v>672.7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5608978493130024"/>
          <c:y val="8.6904043452021726E-2"/>
          <c:w val="0.41555817550780655"/>
          <c:h val="0.81894990947495472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Исполнение за 1 квартал 2019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11611609312724798"/>
                  <c:y val="-2.27079232283464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#,##0.0</c:formatCode>
                <c:ptCount val="1"/>
                <c:pt idx="0">
                  <c:v>716.36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Уточненный план на год</c:v>
                </c:pt>
              </c:strCache>
            </c:strRef>
          </c:tx>
          <c:spPr>
            <a:solidFill>
              <a:srgbClr val="E73952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0.42028985507246486"/>
                  <c:y val="-1.0624447355014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#,##0.0</c:formatCode>
                <c:ptCount val="1"/>
                <c:pt idx="0">
                  <c:v>2865.43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89036632"/>
        <c:axId val="289037024"/>
        <c:axId val="0"/>
      </c:bar3DChart>
      <c:catAx>
        <c:axId val="2890366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89037024"/>
        <c:crosses val="autoZero"/>
        <c:auto val="1"/>
        <c:lblAlgn val="ctr"/>
        <c:lblOffset val="100"/>
        <c:noMultiLvlLbl val="0"/>
      </c:catAx>
      <c:valAx>
        <c:axId val="289037024"/>
        <c:scaling>
          <c:orientation val="minMax"/>
        </c:scaling>
        <c:delete val="1"/>
        <c:axPos val="b"/>
        <c:majorGridlines/>
        <c:numFmt formatCode="#,##0.0" sourceLinked="1"/>
        <c:majorTickMark val="out"/>
        <c:minorTickMark val="none"/>
        <c:tickLblPos val="none"/>
        <c:crossAx val="28903663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7445819272590926E-2"/>
          <c:y val="7.5118194665899363E-2"/>
          <c:w val="0.74116072990876136"/>
          <c:h val="0.7261043292472582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explosion val="25"/>
          <c:dPt>
            <c:idx val="2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6"/>
            <c:bubble3D val="0"/>
            <c:spPr>
              <a:solidFill>
                <a:srgbClr val="E73952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-1.4492753623188409E-2"/>
                  <c:y val="-9.524944082079721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2698412698412698"/>
                  <c:y val="-0.1496873780679298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8535183102112237E-3"/>
                  <c:y val="2.518194188987468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0289474685229599E-2"/>
                  <c:y val="0.11620574456280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1121127974945162"/>
                  <c:y val="0.1312302578344704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6.279876247353146E-3"/>
                  <c:y val="3.9773458898937603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ОБРАЗОВАНИЕ</a:t>
                    </a:r>
                    <a:r>
                      <a:rPr lang="ru-RU"/>
                      <a:t>
</a:t>
                    </a:r>
                    <a:r>
                      <a:rPr lang="ru-RU" smtClean="0"/>
                      <a:t>0,1%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4.3144606924134485E-4"/>
                  <c:y val="-0.1039945022114061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КУЛЬТУРА, КИНЕМАТОГРАФИЯ; </a:t>
                    </a:r>
                    <a:endParaRPr lang="ru-RU" dirty="0" smtClean="0"/>
                  </a:p>
                  <a:p>
                    <a:r>
                      <a:rPr lang="ru-RU" dirty="0" smtClean="0"/>
                      <a:t>28,5%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.21831071116110487"/>
                  <c:y val="1.348853436107747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Лист1!$A$2:$A$10</c:f>
              <c:strCache>
                <c:ptCount val="9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</c:strCache>
            </c:str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38166.300000000003</c:v>
                </c:pt>
                <c:pt idx="1">
                  <c:v>897.5</c:v>
                </c:pt>
                <c:pt idx="2">
                  <c:v>743.6</c:v>
                </c:pt>
                <c:pt idx="3">
                  <c:v>10751.3</c:v>
                </c:pt>
                <c:pt idx="4">
                  <c:v>3425.8</c:v>
                </c:pt>
                <c:pt idx="5">
                  <c:v>64.8</c:v>
                </c:pt>
                <c:pt idx="6">
                  <c:v>28578.5</c:v>
                </c:pt>
                <c:pt idx="7">
                  <c:v>105</c:v>
                </c:pt>
                <c:pt idx="8">
                  <c:v>6189.7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муниципальные программы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уточненный план на 2019 год </c:v>
                </c:pt>
                <c:pt idx="1">
                  <c:v>исполнение за 1 квартал 2019 год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 formatCode="#,##0">
                  <c:v>306042</c:v>
                </c:pt>
                <c:pt idx="1">
                  <c:v>56333.599999999999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непрограммные расходы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уточненный план на 2019 год </c:v>
                </c:pt>
                <c:pt idx="1">
                  <c:v>исполнение за 1 квартал 2019 год</c:v>
                </c:pt>
              </c:strCache>
            </c:strRef>
          </c:cat>
          <c:val>
            <c:numRef>
              <c:f>Лист1!$C$2:$C$3</c:f>
              <c:numCache>
                <c:formatCode>#,##0.00</c:formatCode>
                <c:ptCount val="2"/>
                <c:pt idx="0">
                  <c:v>119647.3</c:v>
                </c:pt>
                <c:pt idx="1">
                  <c:v>32588.9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553680944"/>
        <c:axId val="553678592"/>
        <c:axId val="0"/>
      </c:bar3DChart>
      <c:catAx>
        <c:axId val="55368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3678592"/>
        <c:crosses val="autoZero"/>
        <c:auto val="1"/>
        <c:lblAlgn val="ctr"/>
        <c:lblOffset val="100"/>
        <c:noMultiLvlLbl val="0"/>
      </c:catAx>
      <c:valAx>
        <c:axId val="5536785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55368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2970829" cy="497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75" tIns="45986" rIns="91975" bIns="45986" numCol="1" anchor="t" anchorCtr="0" compatLnSpc="1">
            <a:prstTxWarp prst="textNoShape">
              <a:avLst/>
            </a:prstTxWarp>
          </a:bodyPr>
          <a:lstStyle>
            <a:lvl1pPr defTabSz="917284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 bwMode="auto">
          <a:xfrm>
            <a:off x="3885553" y="0"/>
            <a:ext cx="2970829" cy="497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75" tIns="45986" rIns="91975" bIns="45986" numCol="1" anchor="t" anchorCtr="0" compatLnSpc="1">
            <a:prstTxWarp prst="textNoShape">
              <a:avLst/>
            </a:prstTxWarp>
          </a:bodyPr>
          <a:lstStyle>
            <a:lvl1pPr algn="r" defTabSz="917284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D3FDB4DB-2C06-4C63-8E45-F6A8079BF4EF}" type="datetimeFigureOut">
              <a:rPr lang="ru-RU"/>
              <a:pPr>
                <a:defRPr/>
              </a:pPr>
              <a:t>25.07.2019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 bwMode="auto">
          <a:xfrm>
            <a:off x="1" y="9448053"/>
            <a:ext cx="2970829" cy="497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75" tIns="45986" rIns="91975" bIns="45986" numCol="1" anchor="b" anchorCtr="0" compatLnSpc="1">
            <a:prstTxWarp prst="textNoShape">
              <a:avLst/>
            </a:prstTxWarp>
          </a:bodyPr>
          <a:lstStyle>
            <a:lvl1pPr defTabSz="917284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 bwMode="auto">
          <a:xfrm>
            <a:off x="3885553" y="9448053"/>
            <a:ext cx="2970829" cy="497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75" tIns="45986" rIns="91975" bIns="45986" numCol="1" anchor="b" anchorCtr="0" compatLnSpc="1">
            <a:prstTxWarp prst="textNoShape">
              <a:avLst/>
            </a:prstTxWarp>
          </a:bodyPr>
          <a:lstStyle>
            <a:lvl1pPr algn="r" defTabSz="915148" eaLnBrk="1" hangingPunct="1">
              <a:defRPr sz="1200" smtClean="0"/>
            </a:lvl1pPr>
          </a:lstStyle>
          <a:p>
            <a:pPr>
              <a:defRPr/>
            </a:pPr>
            <a:fld id="{51814974-E1E2-47B0-9DD3-96C4C32CC04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317654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0829" cy="497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75" tIns="45986" rIns="91975" bIns="45986" numCol="1" anchor="t" anchorCtr="0" compatLnSpc="1">
            <a:prstTxWarp prst="textNoShape">
              <a:avLst/>
            </a:prstTxWarp>
          </a:bodyPr>
          <a:lstStyle>
            <a:lvl1pPr defTabSz="917284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553" y="0"/>
            <a:ext cx="2970829" cy="497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75" tIns="45986" rIns="91975" bIns="45986" numCol="1" anchor="t" anchorCtr="0" compatLnSpc="1">
            <a:prstTxWarp prst="textNoShape">
              <a:avLst/>
            </a:prstTxWarp>
          </a:bodyPr>
          <a:lstStyle>
            <a:lvl1pPr algn="r" defTabSz="917284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2975" y="746125"/>
            <a:ext cx="4973638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830" y="4725643"/>
            <a:ext cx="5488343" cy="4475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75" tIns="45986" rIns="91975" bIns="459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2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8053"/>
            <a:ext cx="2970829" cy="497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75" tIns="45986" rIns="91975" bIns="45986" numCol="1" anchor="b" anchorCtr="0" compatLnSpc="1">
            <a:prstTxWarp prst="textNoShape">
              <a:avLst/>
            </a:prstTxWarp>
          </a:bodyPr>
          <a:lstStyle>
            <a:lvl1pPr defTabSz="917284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2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553" y="9448053"/>
            <a:ext cx="2970829" cy="497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75" tIns="45986" rIns="91975" bIns="45986" numCol="1" anchor="b" anchorCtr="0" compatLnSpc="1">
            <a:prstTxWarp prst="textNoShape">
              <a:avLst/>
            </a:prstTxWarp>
          </a:bodyPr>
          <a:lstStyle>
            <a:lvl1pPr algn="r" defTabSz="915148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6DE8015-C661-4FCD-92A0-1D88B52D9F1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0319961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решению о бюджете на 2019 год и плановый период 2020 и 2021 годов первоначально доходная часть бюджета  утверждена  в сумме 408 934,6 тыс. руб., расходная часть утверждена  в сумме 408 934,6 тыс. руб.   </a:t>
            </a:r>
          </a:p>
          <a:p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1 квартал  2019 года  уточненный  годовой объем бюджета по доходам увеличился к первоначальному плану на сумму 6 180,4 тыс. руб. </a:t>
            </a:r>
            <a:r>
              <a:rPr lang="ru-RU" altLang="ru-RU" b="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 счет иных межбюджетных</a:t>
            </a:r>
            <a:r>
              <a:rPr lang="ru-RU" altLang="ru-RU" b="0" i="1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трансфертов,  субвенции бюджету города  на государственную  регистрацию актов гражданского состояния, доходов от компенсации затрат бюджета города</a:t>
            </a:r>
            <a:r>
              <a:rPr lang="ru-RU" altLang="ru-RU" b="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часть увеличилась на 16 754,8 тыс. руб.  </a:t>
            </a:r>
            <a:r>
              <a:rPr lang="ru-RU" altLang="ru-RU" b="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уточнения остатка средств на счетах бюджета по состоянию на 01.01.2019, иных межбюджетных трансфертов, а также  уточнения плановых назначений по ранее озвученным поступлениям.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 уточненная доходная часть бюджета составила – 415 115,0 тыс. руб., а расходная часть бюджета составила 425 689,4 тыс. руб.</a:t>
            </a:r>
          </a:p>
          <a:p>
            <a:endParaRPr lang="ru-RU" altLang="ru-RU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641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/>
            <a:r>
              <a:rPr lang="ru-RU" alt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основные показатели исполнения бюджета города по итогам  1 квартала 2019 года сложились следующие: </a:t>
            </a:r>
          </a:p>
          <a:p>
            <a:pPr algn="just" eaLnBrk="1" hangingPunct="1"/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общий объем доходов, поступивших в бюджет города, составил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85 525,5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руб., что составляет 21 % от уточненного годового плана  доходов;</a:t>
            </a:r>
          </a:p>
          <a:p>
            <a:pPr algn="just" eaLnBrk="1" hangingPunct="1"/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общий объем расходов бюджета города, произведенных за 1 квартал 2019 года, составил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88 922,5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или 21 %  к уточненному годовому плану.</a:t>
            </a:r>
            <a:endParaRPr lang="ru-RU" altLang="ru-RU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613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4145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4619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7777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4320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На основании  ранее сказанного и по диаграмме на слайде видно, что</a:t>
            </a:r>
            <a:endParaRPr lang="ru-RU" altLang="ru-RU" b="1" dirty="0" smtClean="0">
              <a:latin typeface="Arial" panose="020B0604020202020204" pitchFamily="34" charset="0"/>
              <a:cs typeface="Aharoni" pitchFamily="2" charset="-79"/>
            </a:endParaRPr>
          </a:p>
          <a:p>
            <a:pPr defTabSz="931316" eaLnBrk="1" hangingPunct="1">
              <a:defRPr/>
            </a:pP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значительную долю  в формировании доходной части бюджета  за 1 квартал 2019 года составляют налоговые поступления, удельный вес  которых в общем объеме поступивших доходов составил  69 % (</a:t>
            </a:r>
            <a:r>
              <a:rPr lang="ru-RU" b="1" dirty="0" smtClean="0">
                <a:solidFill>
                  <a:srgbClr val="000000"/>
                </a:solidFill>
                <a:latin typeface="Calibri"/>
                <a:cs typeface="Aharoni" pitchFamily="2" charset="-79"/>
              </a:rPr>
              <a:t>58 892,5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тыс. руб.) и безвозмездные поступления, удельный вес  которых в общем объеме поступивших доходов составил  20 % (</a:t>
            </a:r>
            <a:r>
              <a:rPr lang="ru-RU" b="1" dirty="0" smtClean="0">
                <a:solidFill>
                  <a:srgbClr val="000000"/>
                </a:solidFill>
                <a:latin typeface="Calibri"/>
              </a:rPr>
              <a:t>17 556,6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тыс. руб.),  наименьший удельный вес в общем объеме поступивших доходов составили неналоговые доходы  – 11 %. (</a:t>
            </a:r>
            <a:r>
              <a:rPr lang="ru-RU" b="1" dirty="0" smtClean="0">
                <a:solidFill>
                  <a:srgbClr val="000000"/>
                </a:solidFill>
                <a:latin typeface="Calibri"/>
                <a:cs typeface="Aharoni" pitchFamily="2" charset="-79"/>
              </a:rPr>
              <a:t>9 076,5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тыс. руб.).</a:t>
            </a:r>
            <a:endParaRPr lang="ru-RU" altLang="ru-RU" b="1" dirty="0" smtClean="0">
              <a:latin typeface="Arial" panose="020B0604020202020204" pitchFamily="34" charset="0"/>
              <a:cs typeface="Aharoni" pitchFamily="2" charset="-79"/>
            </a:endParaRPr>
          </a:p>
          <a:p>
            <a:endParaRPr lang="ru-RU" altLang="ru-RU" dirty="0" smtClean="0">
              <a:latin typeface="Arial" panose="020B0604020202020204" pitchFamily="34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62101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фактического исполнения налоговых и неналоговых доходов за 1 квартал  2019 года  представлена на диаграмме, по которой видно, что наибольший удельный вес  в общем объеме налоговых и неналоговых доходов  составляют доходы от поступлений  налога на доходы физических лиц </a:t>
            </a:r>
            <a:r>
              <a:rPr lang="ru-RU" altLang="ru-RU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62,0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%, наименьший –1 %  – по штрафам, санкциям и возмещению ущерба, государственной пошлине.</a:t>
            </a:r>
          </a:p>
          <a:p>
            <a:endParaRPr lang="ru-RU" altLang="ru-RU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37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касается исполнения расходов бюджета за  1 квартал 2019 года, они  составили 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88 922,5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тыс. руб. или 21 % от годового уровня. Относительно уровня прошлого года расходы увеличились на </a:t>
            </a:r>
            <a:r>
              <a:rPr lang="ru-RU" altLang="ru-RU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1 417,8 тыс. руб.</a:t>
            </a:r>
          </a:p>
          <a:p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разделам функциональной классификации расходов это выглядит следующим образом : см. таблицу.</a:t>
            </a:r>
            <a:b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Низкое  исполнение по некоторым разделам обусловлено</a:t>
            </a:r>
            <a:r>
              <a:rPr lang="ru-RU" altLang="ru-RU" b="1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оплатой по факту в рамках заключенных контрактов и соглашений. </a:t>
            </a:r>
          </a:p>
          <a:p>
            <a:endParaRPr lang="ru-RU" altLang="ru-RU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8441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/>
              <a:t>Хочется отметить факт, что  72 % планируемых расходов на текущий год сформированы программно-целевым методом. Программную структуру  бюджета составляют 13 муниципальных программ. На их реализацию в отчетном периоде направлено 56 333,6 тыс. руб. ,что составляет 63 % от общего объема расходов  за отчетный период.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68200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212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1341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8938DA-609B-465C-B4E9-15356CCDECC3}" type="datetime1">
              <a:rPr lang="ru-RU" smtClean="0"/>
              <a:pPr>
                <a:defRPr/>
              </a:pPr>
              <a:t>25.07.2019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9EF6D2-CAD0-47EE-8077-7E92EA3E441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5E1F67-15C7-4989-980F-2FB19F0CC7E6}" type="datetime1">
              <a:rPr lang="ru-RU" smtClean="0"/>
              <a:pPr>
                <a:defRPr/>
              </a:pPr>
              <a:t>25.07.2019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FEE81B-A36B-4A46-83C7-F52DCEC4C61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8CEBF6-BB7D-40B5-B849-7F9F5D9FD737}" type="datetime1">
              <a:rPr lang="ru-RU" smtClean="0"/>
              <a:pPr>
                <a:defRPr/>
              </a:pPr>
              <a:t>25.07.2019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886BFE-02C8-4534-AE37-9529C056AA7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A02C85-ECBC-4619-9BF6-196FB9C59891}" type="datetime1">
              <a:rPr lang="ru-RU" smtClean="0"/>
              <a:pPr>
                <a:defRPr/>
              </a:pPr>
              <a:t>25.07.2019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99310-D78A-4910-BE74-14732FC1FCC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8193FE-62D4-4F9E-8DE1-4223430F28D2}" type="datetime1">
              <a:rPr lang="ru-RU" smtClean="0"/>
              <a:pPr>
                <a:defRPr/>
              </a:pPr>
              <a:t>25.07.2019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23E593-7603-4428-ACD8-5B4657DEEF6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B2F39-5AF3-4F01-8B09-6D5F42CD97DD}" type="datetime1">
              <a:rPr lang="ru-RU" smtClean="0"/>
              <a:pPr>
                <a:defRPr/>
              </a:pPr>
              <a:t>25.07.2019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557986-1FF8-439D-9E90-3FBDF60C95A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315071-61B2-4933-8B87-6B431D9E7444}" type="datetime1">
              <a:rPr lang="ru-RU" smtClean="0"/>
              <a:pPr>
                <a:defRPr/>
              </a:pPr>
              <a:t>25.07.2019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15DBA2-ED5D-4A61-AD49-C4B4C9FE307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E72748-9746-488A-B8E7-E3ABF954B1FB}" type="datetime1">
              <a:rPr lang="ru-RU" smtClean="0"/>
              <a:pPr>
                <a:defRPr/>
              </a:pPr>
              <a:t>25.07.2019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8AF9F1-C9A3-4D69-B006-6A34BF334B7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7ABA75-F761-40C6-88CF-253FE54A8CAD}" type="datetime1">
              <a:rPr lang="ru-RU" smtClean="0"/>
              <a:pPr>
                <a:defRPr/>
              </a:pPr>
              <a:t>25.07.2019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9B1611-71B3-4510-AA68-965826CA87E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78E438-0674-416C-A796-B1C06A261F2C}" type="datetime1">
              <a:rPr lang="ru-RU" smtClean="0"/>
              <a:pPr>
                <a:defRPr/>
              </a:pPr>
              <a:t>25.07.2019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B1FFD-4A51-499A-ACD4-5E0075B2312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8049115-9DE1-4E9A-BA9F-F2C73FBBAD4E}" type="datetime1">
              <a:rPr lang="ru-RU" smtClean="0"/>
              <a:pPr>
                <a:defRPr/>
              </a:pPr>
              <a:t>25.07.2019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1B1DD1-769E-40B8-A5D9-3359B284015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B8D12-79D9-4111-A0C5-07F6E5CEEA3C}" type="datetime1">
              <a:rPr lang="ru-RU"/>
              <a:pPr>
                <a:defRPr/>
              </a:pPr>
              <a:t>25.07.2019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072EE-B4C7-4CFC-AA0F-0C823D65C1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8553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ru-RU" noProof="0" dirty="0" smtClean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71A09-928F-4DAB-80D9-EBAB15C99BB7}" type="datetime1">
              <a:rPr lang="ru-RU"/>
              <a:pPr>
                <a:defRPr/>
              </a:pPr>
              <a:t>25.07.2019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B7FFF-FE21-4F96-A7D1-760F945C35C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36145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6B3E3F9-5B02-424B-A52E-B9EE79835284}" type="datetime1">
              <a:rPr lang="ru-RU" smtClean="0"/>
              <a:pPr>
                <a:defRPr/>
              </a:pPr>
              <a:t>25.07.2019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ACE14CD-BB83-404C-AE8C-D72C9BD1722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27"/>
          <a:stretch/>
        </p:blipFill>
        <p:spPr>
          <a:xfrm>
            <a:off x="0" y="0"/>
            <a:ext cx="9144000" cy="255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615" r:id="rId1"/>
    <p:sldLayoutId id="2147486616" r:id="rId2"/>
    <p:sldLayoutId id="2147486617" r:id="rId3"/>
    <p:sldLayoutId id="2147486618" r:id="rId4"/>
    <p:sldLayoutId id="2147486619" r:id="rId5"/>
    <p:sldLayoutId id="2147486620" r:id="rId6"/>
    <p:sldLayoutId id="2147486621" r:id="rId7"/>
    <p:sldLayoutId id="2147486622" r:id="rId8"/>
    <p:sldLayoutId id="2147486623" r:id="rId9"/>
    <p:sldLayoutId id="2147486624" r:id="rId10"/>
    <p:sldLayoutId id="2147486625" r:id="rId11"/>
    <p:sldLayoutId id="2147486626" r:id="rId12"/>
    <p:sldLayoutId id="2147486627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oleObject" Target="../embeddings/_____Microsoft_Excel_97-20031.xls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_____Microsoft_Excel_97-2003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2.emf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.emf"/><Relationship Id="rId5" Type="http://schemas.openxmlformats.org/officeDocument/2006/relationships/oleObject" Target="../embeddings/_____Microsoft_Excel_97-20033.xls"/><Relationship Id="rId4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chart" Target="../charts/chart1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dmlyantor@mail.ru" TargetMode="Externa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9.bin"/><Relationship Id="rId4" Type="http://schemas.openxmlformats.org/officeDocument/2006/relationships/hyperlink" Target="http://www.admlyantor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dirty="0" smtClean="0"/>
              <a:t>Исполнение бюджета </a:t>
            </a:r>
            <a:br>
              <a:rPr lang="ru-RU" sz="4800" dirty="0" smtClean="0"/>
            </a:br>
            <a:r>
              <a:rPr lang="ru-RU" sz="4800" dirty="0" smtClean="0"/>
              <a:t>г. Лянтор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defTabSz="457207">
              <a:buClr>
                <a:schemeClr val="bg2">
                  <a:lumMod val="40000"/>
                  <a:lumOff val="60000"/>
                </a:schemeClr>
              </a:buClr>
              <a:defRPr/>
            </a:pPr>
            <a:endParaRPr lang="ru-RU" sz="3600" b="1" dirty="0" smtClean="0"/>
          </a:p>
          <a:p>
            <a:pPr defTabSz="457207">
              <a:buClr>
                <a:schemeClr val="bg2">
                  <a:lumMod val="40000"/>
                  <a:lumOff val="60000"/>
                </a:schemeClr>
              </a:buClr>
              <a:defRPr/>
            </a:pPr>
            <a:r>
              <a:rPr lang="ru-RU" sz="3600" b="1" dirty="0" smtClean="0"/>
              <a:t>за  1 квартал 2019 год</a:t>
            </a:r>
          </a:p>
          <a:p>
            <a:pPr defTabSz="457207">
              <a:buClr>
                <a:schemeClr val="bg2">
                  <a:lumMod val="40000"/>
                  <a:lumOff val="60000"/>
                </a:schemeClr>
              </a:buClr>
              <a:defRPr/>
            </a:pPr>
            <a:endParaRPr lang="ru-RU" b="1" dirty="0" smtClean="0"/>
          </a:p>
          <a:p>
            <a:pPr defTabSz="457207">
              <a:buClr>
                <a:schemeClr val="bg2">
                  <a:lumMod val="40000"/>
                  <a:lumOff val="60000"/>
                </a:schemeClr>
              </a:buClr>
              <a:defRPr/>
            </a:pPr>
            <a:endParaRPr lang="ru-RU" b="1" dirty="0" smtClean="0"/>
          </a:p>
          <a:p>
            <a:pPr defTabSz="457207">
              <a:lnSpc>
                <a:spcPct val="120000"/>
              </a:lnSpc>
              <a:spcBef>
                <a:spcPts val="0"/>
              </a:spcBef>
              <a:buClr>
                <a:schemeClr val="bg2">
                  <a:lumMod val="40000"/>
                  <a:lumOff val="60000"/>
                </a:schemeClr>
              </a:buClr>
              <a:defRPr/>
            </a:pPr>
            <a:endParaRPr lang="ru-RU" b="1" dirty="0" smtClean="0"/>
          </a:p>
          <a:p>
            <a:endParaRPr lang="ru-RU" dirty="0"/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8559800" y="0"/>
          <a:ext cx="5715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8" r:id="rId3" imgW="6422040" imgH="8321040" progId="">
                  <p:embed/>
                </p:oleObj>
              </mc:Choice>
              <mc:Fallback>
                <p:oleObj r:id="rId3" imgW="6422040" imgH="8321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9800" y="0"/>
                        <a:ext cx="571500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077200" cy="2286000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altLang="ru-RU" dirty="0" smtClean="0"/>
              <a:t>Бюджет</a:t>
            </a: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altLang="ru-RU" dirty="0" smtClean="0"/>
              <a:t>городского поселения  Лянтор </a:t>
            </a:r>
            <a:br>
              <a:rPr lang="ru-RU" altLang="ru-RU" dirty="0" smtClean="0"/>
            </a:br>
            <a:r>
              <a:rPr lang="ru-RU" altLang="ru-RU" dirty="0" smtClean="0"/>
              <a:t>на 2019 год</a:t>
            </a:r>
            <a:r>
              <a:rPr lang="ru-RU" altLang="ru-RU" sz="2700" dirty="0" smtClean="0">
                <a:solidFill>
                  <a:srgbClr val="FFC000"/>
                </a:solidFill>
              </a:rPr>
              <a:t/>
            </a:r>
            <a:br>
              <a:rPr lang="ru-RU" altLang="ru-RU" sz="2700" dirty="0" smtClean="0">
                <a:solidFill>
                  <a:srgbClr val="FFC000"/>
                </a:solidFill>
              </a:rPr>
            </a:br>
            <a:r>
              <a:rPr lang="ru-RU" altLang="ru-RU" sz="2700" dirty="0" smtClean="0">
                <a:solidFill>
                  <a:srgbClr val="FFC000"/>
                </a:solidFill>
              </a:rPr>
              <a:t/>
            </a:r>
            <a:br>
              <a:rPr lang="ru-RU" altLang="ru-RU" sz="2700" dirty="0" smtClean="0">
                <a:solidFill>
                  <a:srgbClr val="FFC000"/>
                </a:solidFill>
              </a:rPr>
            </a:br>
            <a:r>
              <a:rPr lang="ru-RU" altLang="ru-RU" sz="2700" dirty="0" smtClean="0">
                <a:solidFill>
                  <a:srgbClr val="FFC000"/>
                </a:solidFill>
              </a:rPr>
              <a:t/>
            </a:r>
            <a:br>
              <a:rPr lang="ru-RU" altLang="ru-RU" sz="2700" dirty="0" smtClean="0">
                <a:solidFill>
                  <a:srgbClr val="FFC000"/>
                </a:solidFill>
              </a:rPr>
            </a:br>
            <a:r>
              <a:rPr lang="ru-RU" altLang="ru-RU" sz="2700" dirty="0" smtClean="0">
                <a:solidFill>
                  <a:srgbClr val="FFC000"/>
                </a:solidFill>
              </a:rPr>
              <a:t>                                                                       											</a:t>
            </a:r>
            <a:r>
              <a:rPr lang="ru-RU" altLang="ru-RU" sz="2200" dirty="0" smtClean="0">
                <a:solidFill>
                  <a:schemeClr val="tx1"/>
                </a:solidFill>
              </a:rPr>
              <a:t>тыс.руб.</a:t>
            </a:r>
            <a:endParaRPr lang="ru-RU" sz="2200" dirty="0" smtClean="0">
              <a:solidFill>
                <a:schemeClr val="tx1"/>
              </a:solidFill>
            </a:endParaRPr>
          </a:p>
        </p:txBody>
      </p:sp>
      <p:sp>
        <p:nvSpPr>
          <p:cNvPr id="7171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A21BF26-1497-403E-A238-60DA11E0C0C3}" type="slidenum">
              <a:rPr lang="ru-RU" altLang="ru-RU" sz="1200">
                <a:solidFill>
                  <a:srgbClr val="BCBCBC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ru-RU" altLang="ru-RU" sz="1200">
              <a:solidFill>
                <a:srgbClr val="BCBCBC"/>
              </a:solidFill>
              <a:latin typeface="Garamond" panose="02020404030301010803" pitchFamily="18" charset="0"/>
            </a:endParaRPr>
          </a:p>
        </p:txBody>
      </p:sp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Garamond" panose="02020404030301010803" pitchFamily="18" charset="0"/>
            </a:endParaRPr>
          </a:p>
        </p:txBody>
      </p:sp>
      <p:graphicFrame>
        <p:nvGraphicFramePr>
          <p:cNvPr id="717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5101508"/>
              </p:ext>
            </p:extLst>
          </p:nvPr>
        </p:nvGraphicFramePr>
        <p:xfrm>
          <a:off x="-1371600" y="2514600"/>
          <a:ext cx="10668000" cy="374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7" name="Лист" r:id="rId5" imgW="9191543" imgH="3152790" progId="Excel.Sheet.8">
                  <p:embed/>
                </p:oleObj>
              </mc:Choice>
              <mc:Fallback>
                <p:oleObj name="Лист" r:id="rId5" imgW="9191543" imgH="3152790" progId="Excel.Sheet.8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371600" y="2514600"/>
                        <a:ext cx="10668000" cy="3744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4"/>
          <p:cNvGraphicFramePr>
            <a:graphicFrameLocks noChangeAspect="1"/>
          </p:cNvGraphicFramePr>
          <p:nvPr/>
        </p:nvGraphicFramePr>
        <p:xfrm>
          <a:off x="8486775" y="0"/>
          <a:ext cx="65722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8" r:id="rId7" imgW="6422040" imgH="8321040" progId="">
                  <p:embed/>
                </p:oleObj>
              </mc:Choice>
              <mc:Fallback>
                <p:oleObj r:id="rId7" imgW="6422040" imgH="8321040" progId="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6775" y="0"/>
                        <a:ext cx="657225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924800" cy="1752600"/>
          </a:xfrm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altLang="ru-RU" sz="3000" dirty="0" smtClean="0"/>
              <a:t>Исполнение бюджета г. Лянтор </a:t>
            </a:r>
            <a:br>
              <a:rPr lang="ru-RU" altLang="ru-RU" sz="3000" dirty="0" smtClean="0"/>
            </a:br>
            <a:r>
              <a:rPr lang="ru-RU" altLang="ru-RU" sz="3000" dirty="0" smtClean="0"/>
              <a:t>за  1 квартал 2019 г.                              </a:t>
            </a:r>
            <a:br>
              <a:rPr lang="ru-RU" altLang="ru-RU" sz="3000" dirty="0" smtClean="0"/>
            </a:br>
            <a:r>
              <a:rPr lang="ru-RU" altLang="ru-RU" sz="3000" dirty="0" smtClean="0"/>
              <a:t>							 </a:t>
            </a:r>
            <a:r>
              <a:rPr lang="ru-RU" altLang="ru-RU" sz="2000" dirty="0" smtClean="0"/>
              <a:t>тыс. руб.</a:t>
            </a:r>
            <a:endParaRPr lang="ru-RU" sz="2000" dirty="0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3EC3AB5-BF95-4138-805E-A1F3D39E4715}" type="slidenum">
              <a:rPr lang="ru-RU" altLang="ru-RU" sz="1200">
                <a:solidFill>
                  <a:srgbClr val="BCBCBC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ru-RU" altLang="ru-RU" sz="1200">
              <a:solidFill>
                <a:srgbClr val="BCBCBC"/>
              </a:solidFill>
              <a:latin typeface="Garamond" panose="02020404030301010803" pitchFamily="18" charset="0"/>
            </a:endParaRPr>
          </a:p>
        </p:txBody>
      </p:sp>
      <p:sp>
        <p:nvSpPr>
          <p:cNvPr id="2150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Garamond" panose="02020404030301010803" pitchFamily="18" charset="0"/>
            </a:endParaRPr>
          </a:p>
        </p:txBody>
      </p:sp>
      <p:graphicFrame>
        <p:nvGraphicFramePr>
          <p:cNvPr id="21509" name="Object 4"/>
          <p:cNvGraphicFramePr>
            <a:graphicFrameLocks noChangeAspect="1"/>
          </p:cNvGraphicFramePr>
          <p:nvPr/>
        </p:nvGraphicFramePr>
        <p:xfrm>
          <a:off x="8486775" y="0"/>
          <a:ext cx="65722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6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6775" y="0"/>
                        <a:ext cx="657225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0" name="Прямоугольник 6"/>
          <p:cNvSpPr>
            <a:spLocks noChangeArrowheads="1"/>
          </p:cNvSpPr>
          <p:nvPr/>
        </p:nvSpPr>
        <p:spPr bwMode="auto">
          <a:xfrm>
            <a:off x="838200" y="2057400"/>
            <a:ext cx="7543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>
              <a:latin typeface="Garamond" panose="02020404030301010803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Garamond" panose="02020404030301010803" pitchFamily="18" charset="0"/>
              </a:rPr>
              <a:t/>
            </a:r>
            <a:br>
              <a:rPr lang="ru-RU" altLang="ru-RU" sz="1400">
                <a:latin typeface="Garamond" panose="02020404030301010803" pitchFamily="18" charset="0"/>
              </a:rPr>
            </a:br>
            <a:r>
              <a:rPr lang="ru-RU" altLang="ru-RU" sz="1400" b="1">
                <a:latin typeface="Garamond" panose="02020404030301010803" pitchFamily="18" charset="0"/>
              </a:rPr>
              <a:t/>
            </a:r>
            <a:br>
              <a:rPr lang="ru-RU" altLang="ru-RU" sz="1400" b="1">
                <a:latin typeface="Garamond" panose="02020404030301010803" pitchFamily="18" charset="0"/>
              </a:rPr>
            </a:br>
            <a:endParaRPr lang="ru-RU" altLang="ru-RU" sz="1400">
              <a:latin typeface="Garamond" panose="02020404030301010803" pitchFamily="18" charset="0"/>
            </a:endParaRPr>
          </a:p>
        </p:txBody>
      </p:sp>
      <p:graphicFrame>
        <p:nvGraphicFramePr>
          <p:cNvPr id="2151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4550752"/>
              </p:ext>
            </p:extLst>
          </p:nvPr>
        </p:nvGraphicFramePr>
        <p:xfrm>
          <a:off x="-1014414" y="2275682"/>
          <a:ext cx="9829801" cy="3862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7" name="Лист" r:id="rId7" imgW="8743933" imgH="2752650" progId="Excel.Sheet.8">
                  <p:embed/>
                </p:oleObj>
              </mc:Choice>
              <mc:Fallback>
                <p:oleObj name="Лист" r:id="rId7" imgW="8743933" imgH="2752650" progId="Excel.Sheet.8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014414" y="2275682"/>
                        <a:ext cx="9829801" cy="38623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858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Сведения о поступлениях в бюджет </a:t>
            </a:r>
            <a:br>
              <a:rPr lang="ru-RU" dirty="0" smtClean="0"/>
            </a:br>
            <a:r>
              <a:rPr lang="ru-RU" dirty="0" smtClean="0"/>
              <a:t>г. Лянтор в разрезе основных налоговых и неналоговых доходов, безвозмездных поступлений							</a:t>
            </a:r>
            <a:r>
              <a:rPr lang="ru-RU" sz="2200" dirty="0" smtClean="0"/>
              <a:t>тыс. руб.</a:t>
            </a:r>
            <a:endParaRPr lang="ru-RU" sz="22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957040339"/>
              </p:ext>
            </p:extLst>
          </p:nvPr>
        </p:nvGraphicFramePr>
        <p:xfrm>
          <a:off x="-11987" y="1890090"/>
          <a:ext cx="9131300" cy="4974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5268"/>
                <a:gridCol w="4596532"/>
                <a:gridCol w="1219200"/>
                <a:gridCol w="1130300"/>
              </a:tblGrid>
              <a:tr h="3836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+mn-lt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Код бюджетной классификации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+mn-lt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Наименование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+mn-lt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Уточненный план на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+mn-lt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Исполнение за </a:t>
                      </a:r>
                      <a:r>
                        <a:rPr lang="ru-RU" sz="1400" b="0" i="0" u="none" strike="noStrike" dirty="0" smtClean="0">
                          <a:latin typeface="+mn-lt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 квартал</a:t>
                      </a:r>
                      <a:endParaRPr lang="ru-RU" sz="1400" b="0" i="0" u="none" strike="noStrike" dirty="0">
                        <a:latin typeface="+mn-lt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 anchor="ctr"/>
                </a:tc>
              </a:tr>
              <a:tr h="24265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1 00 00000 00 0000 000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НАЛОГОВЫЕ И НЕНАЛОГОВЫЕ ДОХОДЫ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310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698,3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969,0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44045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НАЛОГОВЫЕ  ДОХОДЫ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230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694,3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892,5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29764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1 01 00000 00 0000 000</a:t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НАЛОГИ НА ПРИБЫЛЬ, ДОХОДЫ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156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133,9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847,0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20245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1 01 02000 01 0000 110</a:t>
                      </a:r>
                      <a:b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 на доходы физических лиц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156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133,9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847,0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48826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1 03 00000 00 0000 000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НАЛОГИ НА ТОВАРЫ (РАБОТЫ, УСЛУГИ), РЕАЛИЗУЕМЫЕ НА ТЕРРИТОРИИ РОССИЙСКОЙ ФЕДЕРАЦИИ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471,3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285,4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70972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1 03 02000 01 0000 110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471,3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285,4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28456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1 06 00000 00 0000 000</a:t>
                      </a:r>
                      <a:b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НАЛОГИ НА ИМУЩЕСТВО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983,1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731,4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817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1 06 01000 00 0000 110</a:t>
                      </a:r>
                      <a:b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 на имущество физических лиц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316,3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007,5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2647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1 06 06000 00 0000 110</a:t>
                      </a:r>
                      <a:b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Земельный налог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666,8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47618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1 08 00000 00 0000 000</a:t>
                      </a:r>
                      <a:b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ГОСУДАРСТВЕННАЯ ПОШЛИНА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28,80</a:t>
                      </a: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BB7FFF-FE21-4F96-A7D1-760F945C35C5}" type="slidenum">
              <a:rPr lang="ru-RU" altLang="ru-RU" smtClean="0"/>
              <a:pPr>
                <a:defRPr/>
              </a:pPr>
              <a:t>4</a:t>
            </a:fld>
            <a:endParaRPr lang="ru-RU" altLang="ru-RU" dirty="0"/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8483600" y="0"/>
          <a:ext cx="647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50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0" y="0"/>
                        <a:ext cx="64770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Сведения о поступлениях в бюджет </a:t>
            </a:r>
            <a:br>
              <a:rPr lang="ru-RU" dirty="0" smtClean="0"/>
            </a:br>
            <a:r>
              <a:rPr lang="ru-RU" dirty="0" smtClean="0"/>
              <a:t>г. Лянтор в разрезе основных налоговых и неналоговых доходов, безвозмездных поступлений							</a:t>
            </a:r>
            <a:r>
              <a:rPr lang="ru-RU" sz="2200" dirty="0" smtClean="0"/>
              <a:t>тыс. руб.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BB7FFF-FE21-4F96-A7D1-760F945C35C5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752712763"/>
              </p:ext>
            </p:extLst>
          </p:nvPr>
        </p:nvGraphicFramePr>
        <p:xfrm>
          <a:off x="27940" y="1772743"/>
          <a:ext cx="9116060" cy="4948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675"/>
                <a:gridCol w="4356785"/>
                <a:gridCol w="1430452"/>
                <a:gridCol w="1084148"/>
              </a:tblGrid>
              <a:tr h="929204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6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Код бюджетной классификации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6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Наименование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6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Уточненный план на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6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Исполнение </a:t>
                      </a:r>
                      <a:r>
                        <a:rPr lang="ru-RU" sz="1600" b="0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за 1 квартал</a:t>
                      </a:r>
                      <a:endParaRPr lang="ru-RU" sz="1600" b="0" i="0" u="none" strike="noStrike" kern="12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552376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НЕНАЛОГОВЫЕ ДОХОДЫ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80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004,0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9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076,5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  <a:tr h="739345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1 11 00000 00 0000 000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71 344,40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5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931,9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  <a:tr h="883097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1 13 00000 00 0000 000</a:t>
                      </a:r>
                      <a:b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</a:br>
                      <a:endParaRPr lang="ru-RU" sz="1400" b="0" i="0" u="none" strike="noStrike" kern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6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507,6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694,2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  <a:tr h="743369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1 14 00000 00 0000 000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717,0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017,5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  <a:tr h="847666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1 16 00000 00 0000 000</a:t>
                      </a:r>
                      <a:b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</a:br>
                      <a:endParaRPr lang="ru-RU" sz="1400" b="0" i="0" u="none" strike="noStrike" kern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ШТРАФЫ, САНКЦИИ, ВОЗМЕЩЕНИЕ УЩЕРБА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435,00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411,9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  <a:tr h="253676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1 17 00000 00 0000 000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ПРОЧИЕ НЕНАЛОГОВЫЕ ДОХОДЫ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20,9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8483600" y="0"/>
          <a:ext cx="647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96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0" y="0"/>
                        <a:ext cx="64770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/>
              <a:t>Сведения о поступлениях в бюджет </a:t>
            </a:r>
            <a:br>
              <a:rPr lang="ru-RU" sz="2700" dirty="0" smtClean="0"/>
            </a:br>
            <a:r>
              <a:rPr lang="ru-RU" sz="2700" dirty="0" smtClean="0"/>
              <a:t>г. Лянтор в разрезе основных налоговых и неналоговых доходов, безвозмездных поступлений			</a:t>
            </a:r>
            <a:r>
              <a:rPr lang="ru-RU" dirty="0" smtClean="0"/>
              <a:t>								</a:t>
            </a:r>
            <a:r>
              <a:rPr lang="ru-RU" sz="2200" dirty="0" smtClean="0"/>
              <a:t>тыс. руб.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BB7FFF-FE21-4F96-A7D1-760F945C35C5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230108968"/>
              </p:ext>
            </p:extLst>
          </p:nvPr>
        </p:nvGraphicFramePr>
        <p:xfrm>
          <a:off x="1" y="1600201"/>
          <a:ext cx="9131299" cy="5470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811"/>
                <a:gridCol w="4482988"/>
                <a:gridCol w="1211285"/>
                <a:gridCol w="1138215"/>
              </a:tblGrid>
              <a:tr h="609599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Код бюджетной классификации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Наименование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Уточненный план на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Исполнение за 1 квартал</a:t>
                      </a:r>
                      <a:endParaRPr lang="ru-RU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01954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2 00 00000 00 0000 000</a:t>
                      </a:r>
                      <a:b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</a:b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БЕЗВОЗМЕЗДНЫЕ ПОСТУПЛЕНИЯ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104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416,7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17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556,6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  <a:tr h="253881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2 02 00000 00 0000 000</a:t>
                      </a:r>
                      <a:b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</a:br>
                      <a:endParaRPr lang="ru-RU" sz="1400" b="0" i="0" u="none" strike="noStrike" kern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104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416,7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17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695,0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  <a:tr h="535304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2 02 10000 00 0000 151</a:t>
                      </a:r>
                      <a:b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</a:br>
                      <a:endParaRPr lang="ru-RU" sz="1400" b="0" i="0" u="none" strike="noStrike" kern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Дотации бюджетам бюджетной системы Российской Федерации</a:t>
                      </a:r>
                      <a:b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</a:b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77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551,6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15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653,6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  <a:tr h="311387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2 02 30000 00 0000 151</a:t>
                      </a:r>
                      <a:b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</a:br>
                      <a:endParaRPr lang="ru-RU" sz="1400" b="0" i="0" u="none" strike="noStrike" kern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Субвенции бюджетам бюджетной системы Российской Федерации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5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314,6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230,2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  <a:tr h="495300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2 02 40000 00 0000 151</a:t>
                      </a:r>
                      <a:b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</a:br>
                      <a:endParaRPr lang="ru-RU" sz="1400" b="0" i="0" u="none" strike="noStrike" kern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Иные межбюджетные трансферты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21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550,5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811,2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  <a:tr h="697496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2 18 00000 00 0000 000</a:t>
                      </a:r>
                      <a:b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</a:br>
                      <a:endParaRPr lang="ru-RU" sz="1400" b="0" i="0" u="none" strike="noStrike" kern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ДОХОДЫ БЮДЖЕТОВ БЮДЖЕТНОЙ СИСТЕМЫ РОССИЙСКОЙ ФЕДЕРАЦИИ ОТ ВОЗВРАТА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-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40,7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  <a:tr h="313292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2 19 00000 00 0000 000</a:t>
                      </a:r>
                      <a:b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</a:br>
                      <a:endParaRPr lang="ru-RU" sz="1400" b="0" i="0" u="none" strike="noStrike" kern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179,2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  <a:tr h="467986">
                <a:tc grid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Итого доходов </a:t>
                      </a: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415 </a:t>
                      </a: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115,0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85 </a:t>
                      </a: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525,5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8483600" y="0"/>
          <a:ext cx="647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20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0" y="0"/>
                        <a:ext cx="64770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altLang="ru-RU" sz="3000" dirty="0" smtClean="0"/>
              <a:t>Сравнительный анализ исполнения доходной части бюджета г. Лянтор </a:t>
            </a:r>
            <a:br>
              <a:rPr lang="ru-RU" altLang="ru-RU" sz="3000" dirty="0" smtClean="0"/>
            </a:br>
            <a:r>
              <a:rPr lang="ru-RU" altLang="ru-RU" sz="3000" dirty="0" smtClean="0"/>
              <a:t>за 1 квартал 2018-2019 </a:t>
            </a:r>
            <a:r>
              <a:rPr lang="ru-RU" altLang="ru-RU" sz="3000" dirty="0" err="1" smtClean="0"/>
              <a:t>г.г</a:t>
            </a:r>
            <a:r>
              <a:rPr lang="ru-RU" altLang="ru-RU" sz="3000" dirty="0" smtClean="0"/>
              <a:t>.</a:t>
            </a:r>
            <a:br>
              <a:rPr lang="ru-RU" altLang="ru-RU" sz="3000" dirty="0" smtClean="0"/>
            </a:br>
            <a:r>
              <a:rPr lang="ru-RU" altLang="ru-RU" sz="3000" dirty="0" smtClean="0"/>
              <a:t>										</a:t>
            </a:r>
            <a:r>
              <a:rPr lang="ru-RU" altLang="ru-RU" sz="2000" dirty="0" smtClean="0"/>
              <a:t>тыс. руб.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BB7FFF-FE21-4F96-A7D1-760F945C35C5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8483600" y="0"/>
          <a:ext cx="647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4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0" y="0"/>
                        <a:ext cx="64770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261819857"/>
              </p:ext>
            </p:extLst>
          </p:nvPr>
        </p:nvGraphicFramePr>
        <p:xfrm>
          <a:off x="106680" y="2249169"/>
          <a:ext cx="9024620" cy="4472306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2475781"/>
                <a:gridCol w="798639"/>
                <a:gridCol w="1038231"/>
                <a:gridCol w="958367"/>
                <a:gridCol w="1197958"/>
                <a:gridCol w="1277822"/>
                <a:gridCol w="1277822"/>
              </a:tblGrid>
              <a:tr h="58081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Наименование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Год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План на год  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План на 1 квартал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Фактическое исполнение </a:t>
                      </a: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 исполнения от годовых назначений </a:t>
                      </a: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08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от годовых назначений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от квартальных назначений  </a:t>
                      </a:r>
                    </a:p>
                  </a:txBody>
                  <a:tcPr marL="9525" marR="9525" marT="9525" marB="0" anchor="ctr"/>
                </a:tc>
              </a:tr>
              <a:tr h="27588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Налоговые доходы </a:t>
                      </a: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230 694,3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53 326,7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58 892,5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758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214 639,7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47 677,1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46 610,1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98</a:t>
                      </a:r>
                    </a:p>
                  </a:txBody>
                  <a:tcPr marL="9525" marR="9525" marT="9525" marB="0" anchor="ctr"/>
                </a:tc>
              </a:tr>
              <a:tr h="27588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Неналоговые доходы </a:t>
                      </a: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80 004,0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12 838,82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9 076,5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758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80 378,0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6 797,5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6 585,1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97</a:t>
                      </a:r>
                    </a:p>
                  </a:txBody>
                  <a:tcPr marL="9525" marR="9525" marT="9525" marB="0" anchor="ctr"/>
                </a:tc>
              </a:tr>
              <a:tr h="27588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Дотации бюджету поселения</a:t>
                      </a: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77 551,6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15 712,7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15 653,6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758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130 209,5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26 041,9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26 041,9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ctr"/>
                </a:tc>
              </a:tr>
              <a:tr h="27588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Субвенции бюджету поселения</a:t>
                      </a: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5 314,6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1 335,2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1 230,2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758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5 574,8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1 583,9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1 339,2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85</a:t>
                      </a:r>
                    </a:p>
                  </a:txBody>
                  <a:tcPr marL="9525" marR="9525" marT="9525" marB="0" anchor="ctr"/>
                </a:tc>
              </a:tr>
              <a:tr h="27588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Прочие безвозмездные поступления </a:t>
                      </a: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21 550,5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1 288,2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672,7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758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49 453,0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8 820,8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6 727,2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76</a:t>
                      </a:r>
                    </a:p>
                  </a:txBody>
                  <a:tcPr marL="9525" marR="9525" marT="9525" marB="0" anchor="ctr"/>
                </a:tc>
              </a:tr>
              <a:tr h="27588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ИТОГО: </a:t>
                      </a: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415 115,0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84 501,6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85 525,5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758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480 255,0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90 921,2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87 303,4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96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533400" y="304800"/>
            <a:ext cx="7772400" cy="1143000"/>
          </a:xfrm>
        </p:spPr>
        <p:txBody>
          <a:bodyPr rtlCol="0">
            <a:noAutofit/>
          </a:bodyPr>
          <a:lstStyle/>
          <a:p>
            <a:pPr algn="l" defTabSz="457207"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FFC000"/>
                </a:solidFill>
              </a:rPr>
              <a:t/>
            </a:r>
            <a:br>
              <a:rPr lang="ru-RU" sz="2400" dirty="0" smtClean="0">
                <a:solidFill>
                  <a:srgbClr val="FFC000"/>
                </a:solidFill>
              </a:rPr>
            </a:br>
            <a:r>
              <a:rPr lang="ru-RU" sz="3000" dirty="0" smtClean="0">
                <a:latin typeface="+mn-lt"/>
              </a:rPr>
              <a:t>Структура исполнения доходной части бюджета г. Лянтор за  1 квартал 2019 года  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                                                                                   </a:t>
            </a:r>
          </a:p>
        </p:txBody>
      </p:sp>
      <p:sp>
        <p:nvSpPr>
          <p:cNvPr id="15363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CD05BA2-813A-4FA4-9866-0C60BC6759AA}" type="slidenum">
              <a:rPr lang="ru-RU" altLang="ru-RU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graphicFrame>
        <p:nvGraphicFramePr>
          <p:cNvPr id="1536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7923902"/>
              </p:ext>
            </p:extLst>
          </p:nvPr>
        </p:nvGraphicFramePr>
        <p:xfrm>
          <a:off x="479425" y="1676400"/>
          <a:ext cx="8064500" cy="425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6" name="Лист" r:id="rId5" imgW="8086700" imgH="4143420" progId="Excel.Sheet.8">
                  <p:embed/>
                </p:oleObj>
              </mc:Choice>
              <mc:Fallback>
                <p:oleObj name="Лист" r:id="rId5" imgW="8086700" imgH="4143420" progId="Excel.Sheet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" y="1676400"/>
                        <a:ext cx="8064500" cy="4257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4"/>
          <p:cNvGraphicFramePr>
            <a:graphicFrameLocks noChangeAspect="1"/>
          </p:cNvGraphicFramePr>
          <p:nvPr/>
        </p:nvGraphicFramePr>
        <p:xfrm>
          <a:off x="8382000" y="76200"/>
          <a:ext cx="65722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7" r:id="rId7" imgW="6422040" imgH="8321040" progId="">
                  <p:embed/>
                </p:oleObj>
              </mc:Choice>
              <mc:Fallback>
                <p:oleObj r:id="rId7" imgW="6422040" imgH="8321040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0" y="76200"/>
                        <a:ext cx="657225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BF3EDD7-47D4-4A61-910F-EEAD8B71DBB8}" type="slidenum">
              <a:rPr lang="ru-RU" altLang="ru-RU" sz="1200">
                <a:solidFill>
                  <a:srgbClr val="BCBCBC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ru-RU" altLang="ru-RU" sz="1200">
              <a:solidFill>
                <a:srgbClr val="BCBCBC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1000" y="228600"/>
            <a:ext cx="71628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000" dirty="0">
                <a:latin typeface="+mj-lt"/>
                <a:cs typeface="Arial" charset="0"/>
              </a:rPr>
              <a:t>Структура исполнения налоговой и неналоговой доходной части бюджета </a:t>
            </a:r>
          </a:p>
          <a:p>
            <a:pPr>
              <a:defRPr/>
            </a:pPr>
            <a:r>
              <a:rPr lang="ru-RU" sz="3000" dirty="0" smtClean="0">
                <a:latin typeface="+mj-lt"/>
                <a:cs typeface="Arial" charset="0"/>
              </a:rPr>
              <a:t>г. </a:t>
            </a:r>
            <a:r>
              <a:rPr lang="ru-RU" sz="3000" dirty="0">
                <a:latin typeface="+mj-lt"/>
                <a:cs typeface="Arial" charset="0"/>
              </a:rPr>
              <a:t>Лянтор </a:t>
            </a:r>
            <a:r>
              <a:rPr lang="ru-RU" sz="3000" dirty="0" smtClean="0">
                <a:latin typeface="+mj-lt"/>
                <a:cs typeface="Arial" charset="0"/>
              </a:rPr>
              <a:t>за  1 квартал 2019 года</a:t>
            </a:r>
            <a:endParaRPr lang="ru-RU" sz="3000" dirty="0">
              <a:latin typeface="+mj-lt"/>
              <a:cs typeface="Arial" charset="0"/>
            </a:endParaRPr>
          </a:p>
        </p:txBody>
      </p:sp>
      <p:sp>
        <p:nvSpPr>
          <p:cNvPr id="1126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Garamond" panose="02020404030301010803" pitchFamily="18" charset="0"/>
            </a:endParaRPr>
          </a:p>
        </p:txBody>
      </p:sp>
      <p:sp>
        <p:nvSpPr>
          <p:cNvPr id="1126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Garamond" panose="02020404030301010803" pitchFamily="18" charset="0"/>
            </a:endParaRPr>
          </a:p>
        </p:txBody>
      </p:sp>
      <p:graphicFrame>
        <p:nvGraphicFramePr>
          <p:cNvPr id="11271" name="Object 4"/>
          <p:cNvGraphicFramePr>
            <a:graphicFrameLocks noChangeAspect="1"/>
          </p:cNvGraphicFramePr>
          <p:nvPr/>
        </p:nvGraphicFramePr>
        <p:xfrm>
          <a:off x="8486775" y="0"/>
          <a:ext cx="65722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5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6775" y="0"/>
                        <a:ext cx="657225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5401902"/>
              </p:ext>
            </p:extLst>
          </p:nvPr>
        </p:nvGraphicFramePr>
        <p:xfrm>
          <a:off x="457200" y="1905000"/>
          <a:ext cx="8229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cs typeface="Arial" charset="0"/>
              </a:rPr>
              <a:t>Информация о полученных межбюджетных трансфертах  за 1 квартал 2019 год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09989305"/>
              </p:ext>
            </p:extLst>
          </p:nvPr>
        </p:nvGraphicFramePr>
        <p:xfrm>
          <a:off x="457200" y="1597025"/>
          <a:ext cx="8062912" cy="5260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99310-D78A-4910-BE74-14732FC1FCCF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8483600" y="0"/>
          <a:ext cx="647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43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0" y="0"/>
                        <a:ext cx="64770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1447800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cs typeface="Arial" charset="0"/>
              </a:rPr>
              <a:t>Информация о иных межбюджетных трансфертах на финансовое обеспечение полномочий, передаваемых на уровень муниципального района, за  1 квартал 2019 года                                                             										</a:t>
            </a:r>
            <a:r>
              <a:rPr lang="ru-RU" sz="2400" dirty="0" smtClean="0">
                <a:cs typeface="Arial" charset="0"/>
              </a:rPr>
              <a:t>тыс. руб.</a:t>
            </a:r>
            <a:endParaRPr lang="ru-RU" sz="2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4125447"/>
              </p:ext>
            </p:extLst>
          </p:nvPr>
        </p:nvGraphicFramePr>
        <p:xfrm>
          <a:off x="457200" y="1828800"/>
          <a:ext cx="82296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4800600"/>
            <a:ext cx="8229600" cy="17526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соглашение № 163 от 14.03.2018 «О передаче осуществления части полномочий органов местного самоуправления муниципального образования городское поселение Лянтор органам местного самоуправления муниципального образования Сургутский район»</a:t>
            </a:r>
          </a:p>
          <a:p>
            <a:r>
              <a:rPr lang="ru-RU" dirty="0" smtClean="0"/>
              <a:t>соглашение № 55-17 от 06.12.2017 «О передаче осуществления части полномочий контрольно-счетного органа по осуществлению внешнего муниципального финансового контроля»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FEE81B-A36B-4A46-83C7-F52DCEC4C618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8483600" y="0"/>
          <a:ext cx="647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90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0" y="0"/>
                        <a:ext cx="64770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28600"/>
            <a:ext cx="9144000" cy="685800"/>
          </a:xfrm>
        </p:spPr>
        <p:txBody>
          <a:bodyPr rtlCol="0">
            <a:normAutofit fontScale="90000"/>
          </a:bodyPr>
          <a:lstStyle/>
          <a:p>
            <a:pPr algn="l" defTabSz="457207" eaLnBrk="1" fontAlgn="auto" hangingPunct="1">
              <a:spcAft>
                <a:spcPts val="0"/>
              </a:spcAft>
              <a:defRPr/>
            </a:pPr>
            <a:r>
              <a:rPr lang="ru-RU" sz="2200" dirty="0" smtClean="0"/>
              <a:t>Сравнительный анализ исполнения расходной части бюджета </a:t>
            </a:r>
            <a:br>
              <a:rPr lang="ru-RU" sz="2200" dirty="0" smtClean="0"/>
            </a:br>
            <a:r>
              <a:rPr lang="ru-RU" sz="2200" dirty="0" smtClean="0"/>
              <a:t>г. Лянтор за  1  квартал 2018-2019 гг.  по функциональной структуре расходов</a:t>
            </a:r>
            <a:r>
              <a:rPr lang="ru-RU" sz="2200" dirty="0" smtClean="0">
                <a:solidFill>
                  <a:srgbClr val="FFC000"/>
                </a:solidFill>
              </a:rPr>
              <a:t>                                     																</a:t>
            </a:r>
            <a:r>
              <a:rPr lang="ru-RU" sz="2200" dirty="0" smtClean="0">
                <a:solidFill>
                  <a:schemeClr val="tx1"/>
                </a:solidFill>
              </a:rPr>
              <a:t>тыс. руб.</a:t>
            </a:r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endParaRPr lang="ru-RU" sz="1400" dirty="0" smtClean="0">
              <a:solidFill>
                <a:schemeClr val="tx1"/>
              </a:solidFill>
            </a:endParaRPr>
          </a:p>
        </p:txBody>
      </p:sp>
      <p:sp>
        <p:nvSpPr>
          <p:cNvPr id="17411" name="Номер слайда 4"/>
          <p:cNvSpPr txBox="1">
            <a:spLocks noGrp="1"/>
          </p:cNvSpPr>
          <p:nvPr/>
        </p:nvSpPr>
        <p:spPr bwMode="auto">
          <a:xfrm>
            <a:off x="6858000" y="638175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>
              <a:latin typeface="Arial" panose="020B0604020202020204" pitchFamily="34" charset="0"/>
            </a:endParaRPr>
          </a:p>
        </p:txBody>
      </p:sp>
      <p:graphicFrame>
        <p:nvGraphicFramePr>
          <p:cNvPr id="17612" name="Object 4"/>
          <p:cNvGraphicFramePr>
            <a:graphicFrameLocks noChangeAspect="1"/>
          </p:cNvGraphicFramePr>
          <p:nvPr/>
        </p:nvGraphicFramePr>
        <p:xfrm>
          <a:off x="8486775" y="0"/>
          <a:ext cx="65722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76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2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6775" y="0"/>
                        <a:ext cx="657225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613" name="Прямоугольник 8"/>
          <p:cNvSpPr>
            <a:spLocks noChangeArrowheads="1"/>
          </p:cNvSpPr>
          <p:nvPr/>
        </p:nvSpPr>
        <p:spPr bwMode="auto">
          <a:xfrm>
            <a:off x="493713" y="522288"/>
            <a:ext cx="8305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 sz="1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1000" b="1">
                <a:solidFill>
                  <a:schemeClr val="bg1"/>
                </a:solidFill>
              </a:rPr>
              <a:t/>
            </a:r>
            <a:br>
              <a:rPr lang="ru-RU" altLang="ru-RU" sz="1000" b="1">
                <a:solidFill>
                  <a:schemeClr val="bg1"/>
                </a:solidFill>
              </a:rPr>
            </a:br>
            <a:endParaRPr lang="ru-RU" altLang="ru-RU" sz="100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920403"/>
              </p:ext>
            </p:extLst>
          </p:nvPr>
        </p:nvGraphicFramePr>
        <p:xfrm>
          <a:off x="0" y="923085"/>
          <a:ext cx="9143999" cy="5904027"/>
        </p:xfrm>
        <a:graphic>
          <a:graphicData uri="http://schemas.openxmlformats.org/drawingml/2006/table">
            <a:tbl>
              <a:tblPr/>
              <a:tblGrid>
                <a:gridCol w="2837794"/>
                <a:gridCol w="945931"/>
                <a:gridCol w="1182414"/>
                <a:gridCol w="1103586"/>
                <a:gridCol w="1182414"/>
                <a:gridCol w="945931"/>
                <a:gridCol w="945929"/>
              </a:tblGrid>
              <a:tr h="45833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Наименование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Год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План на год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План на 1 квартал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Исполнение </a:t>
                      </a:r>
                    </a:p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за отчетный период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% исполнения к плану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89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 на год  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на 1 квартал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1527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ОБЩЕГОСУДАРСТВЕННЫЕ ВОПРОСЫ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160 516,4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45 138,1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41 626,3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92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2152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162 718,4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39 810,8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38 166,3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527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НАЦИОНАЛЬНАЯ ОБОРОНА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5 051,4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1 238,3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1 003,2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81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2152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4 554,5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1 001,2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897,5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331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НАЦИОНАЛЬНАЯ БЕЗОПАСНОСТЬ И ПРАВООХРАНИТЕЛЬНАЯ ДЕЯТЕЛЬНОСТЬ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4 709,9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1 735,8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1 271,5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73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3091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3 304,8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774,9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743,6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527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НАЦИОНАЛЬНАЯ ЭКОНОМИКА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41 198,0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11 145,7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11 095,9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2152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47 906,7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10 769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10 751,3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527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ЖИЛИЩНО-КОММУНАЛЬНОЕ ХОЗЯЙСТВО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103 913,2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17 923,2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3 583,4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2152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43 942,3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4 542,2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3 425,8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527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ОХРАНА ОКРУЖАЮЩЕЙ СРЕДЫ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215279">
                <a:tc vMerge="1">
                  <a:txBody>
                    <a:bodyPr/>
                    <a:lstStyle/>
                    <a:p>
                      <a:pPr algn="ctr" rtl="0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527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МОЛОДЕЖНАЯ ПОЛИТИКА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275,3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42,8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42,8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2152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275,3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64,8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527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КУЛЬТУРА, КИНЕМАТОГРАФИЯ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147 442,8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27 439,8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25 825,6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94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2152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124 308,7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30 723,4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28 578,5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527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СОЦИАЛЬНАЯ ПОЛИТИКА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620,6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105,2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105,2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2152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527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ФИЗИЧЕСКАЯ КУЛЬТУРА И СПОРТ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37 561,4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7 186,5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5 786,6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81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2152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37 808,7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7 275,7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6 189,7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527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ВСЕГО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501 289,1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111 955,3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90 340,3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81</a:t>
                      </a: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2152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425 689,4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95 075,9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88 922,5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38113"/>
            <a:ext cx="7886700" cy="77787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Функциональная структура расходов </a:t>
            </a:r>
            <a:br>
              <a:rPr lang="ru-RU" dirty="0" smtClean="0"/>
            </a:br>
            <a:r>
              <a:rPr lang="ru-RU" dirty="0" smtClean="0"/>
              <a:t>г. Лянтор за  1 квартал 2019 г.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3732937"/>
              </p:ext>
            </p:extLst>
          </p:nvPr>
        </p:nvGraphicFramePr>
        <p:xfrm>
          <a:off x="533400" y="1600200"/>
          <a:ext cx="8001000" cy="4938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FEE81B-A36B-4A46-83C7-F52DCEC4C618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8483600" y="0"/>
          <a:ext cx="647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14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0" y="0"/>
                        <a:ext cx="64770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Расходы на реализацию муниципальных программ и непрограммные расходы</a:t>
            </a:r>
            <a:br>
              <a:rPr lang="ru-RU" dirty="0"/>
            </a:br>
            <a:r>
              <a:rPr lang="ru-RU" dirty="0"/>
              <a:t>г. </a:t>
            </a:r>
            <a:r>
              <a:rPr lang="ru-RU" dirty="0" err="1"/>
              <a:t>Лянтор</a:t>
            </a:r>
            <a:r>
              <a:rPr lang="ru-RU" dirty="0"/>
              <a:t> за  1 квартал 2019 года      </a:t>
            </a:r>
            <a:r>
              <a:rPr lang="ru-RU" dirty="0" smtClean="0"/>
              <a:t>     </a:t>
            </a:r>
            <a:r>
              <a:rPr lang="ru-RU" dirty="0"/>
              <a:t>тыс. руб.</a:t>
            </a: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372474"/>
              </p:ext>
            </p:extLst>
          </p:nvPr>
        </p:nvGraphicFramePr>
        <p:xfrm>
          <a:off x="304800" y="1825625"/>
          <a:ext cx="8210550" cy="4713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FEE81B-A36B-4A46-83C7-F52DCEC4C618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152400"/>
            <a:ext cx="656795" cy="105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0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Исполнение муниципальных программ г. Лянтор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										</a:t>
            </a:r>
            <a:r>
              <a:rPr lang="ru-RU" sz="2400" dirty="0" smtClean="0"/>
              <a:t>тыс. руб.</a:t>
            </a:r>
            <a:endParaRPr lang="ru-RU" sz="24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928411715"/>
              </p:ext>
            </p:extLst>
          </p:nvPr>
        </p:nvGraphicFramePr>
        <p:xfrm>
          <a:off x="0" y="1524000"/>
          <a:ext cx="8915401" cy="48710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81777"/>
                <a:gridCol w="1286411"/>
                <a:gridCol w="1447213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Calibri" pitchFamily="34" charset="0"/>
                        </a:rPr>
                        <a:t>Наименование муниципальной 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Calibri" pitchFamily="34" charset="0"/>
                        </a:rPr>
                        <a:t>Уточненный план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Calibri" pitchFamily="34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Calibri" pitchFamily="34" charset="0"/>
                        </a:rPr>
                        <a:t>на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Calibri" pitchFamily="34" charset="0"/>
                        </a:rPr>
                        <a:t>Исполнение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Calibri" pitchFamily="34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Calibri" pitchFamily="34" charset="0"/>
                        </a:rPr>
                        <a:t>с начала года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Муниципальная программа "Развитие, совершенствование сети автомобильных дорог общего пользования местного значения и улично-дорожной сети в городском поселении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Лянтор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 2018-2022 годы"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47 806,77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10 751,26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Муниципальная программа "Энергосбережение и повышение энергетической эффективности городского поселения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Лянтор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 2018-2022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54,92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Муниципальная программа "Благоустройство, озеленение и санитарная очистка территории городского поселения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Лянтор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 2017-2020 года"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18 800,78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3 078,10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Муниципальная программа "Развитие сферы культуры города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Лянтора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 2018-2020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122 679,91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28 271,07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Муниципальная программа "Гражданская защита населения и территории городского поселения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Лянтор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 2017-2020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565,40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Муниципальная программа "Управление муниципальным имуществом городского поселения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Лянтор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 2018-2023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200,91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14,50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Муниципальная программа "Совершенствование жилищного хозяйства и организация доступности для населения оплаты услуг в сфере жилищно-коммунального хозяйства в муниципальном образовании городское поселение Лянтор на 2018-2022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17 909,24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98,75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Муниципальная программа "Развитие физической культуры и спорта в городе Лянторе на 2018-2020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37 034,21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5 450,71</a:t>
                      </a: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BB7FFF-FE21-4F96-A7D1-760F945C35C5}" type="slidenum">
              <a:rPr lang="ru-RU" altLang="ru-RU" smtClean="0"/>
              <a:pPr>
                <a:defRPr/>
              </a:pPr>
              <a:t>15</a:t>
            </a:fld>
            <a:endParaRPr lang="ru-RU" altLang="ru-RU"/>
          </a:p>
        </p:txBody>
      </p:sp>
      <p:graphicFrame>
        <p:nvGraphicFramePr>
          <p:cNvPr id="70658" name="Object 2"/>
          <p:cNvGraphicFramePr>
            <a:graphicFrameLocks noChangeAspect="1"/>
          </p:cNvGraphicFramePr>
          <p:nvPr/>
        </p:nvGraphicFramePr>
        <p:xfrm>
          <a:off x="8483600" y="0"/>
          <a:ext cx="647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18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0" y="0"/>
                        <a:ext cx="64770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Исполнение муниципальных программ г. Лянтор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										</a:t>
            </a:r>
            <a:r>
              <a:rPr lang="ru-RU" sz="2400" dirty="0" smtClean="0"/>
              <a:t>тыс. руб.</a:t>
            </a:r>
            <a:endParaRPr lang="ru-RU" sz="24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31130287"/>
              </p:ext>
            </p:extLst>
          </p:nvPr>
        </p:nvGraphicFramePr>
        <p:xfrm>
          <a:off x="76200" y="1676400"/>
          <a:ext cx="8915399" cy="51020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2890"/>
                <a:gridCol w="1420152"/>
                <a:gridCol w="1262357"/>
              </a:tblGrid>
              <a:tr h="3481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Calibri" pitchFamily="34" charset="0"/>
                        </a:rPr>
                        <a:t>Наименование муниципальной 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Calibri" pitchFamily="34" charset="0"/>
                        </a:rPr>
                        <a:t>Уточненный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Calibri" pitchFamily="34" charset="0"/>
                        </a:rPr>
                        <a:t>план на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Calibri" pitchFamily="34" charset="0"/>
                        </a:rPr>
                        <a:t>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  <a:cs typeface="Calibri" pitchFamily="34" charset="0"/>
                        </a:rPr>
                        <a:t>Исполнение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  <a:cs typeface="Calibri" pitchFamily="34" charset="0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  <a:cs typeface="Calibri" pitchFamily="34" charset="0"/>
                        </a:rPr>
                        <a:t>с начала года</a:t>
                      </a:r>
                    </a:p>
                  </a:txBody>
                  <a:tcPr marL="9525" marR="9525" marT="9525" marB="0" anchor="ctr"/>
                </a:tc>
              </a:tr>
              <a:tr h="77697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Муниципальная программа "Переселение граждан из аварийного жилищного фонда, расположенного на территории муниципального образования городское поселение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Лянтор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 2016-2020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4 670,03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/>
                </a:tc>
              </a:tr>
              <a:tr h="77697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Муниципальная программа "Организационное и информационное обеспечение деятельности органов местного самоуправления городского поселения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Лянтор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 2018-2020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3 746,34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736,56</a:t>
                      </a:r>
                    </a:p>
                  </a:txBody>
                  <a:tcPr marL="9525" marR="9525" marT="9525" marB="0"/>
                </a:tc>
              </a:tr>
              <a:tr h="86355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Муниципальная программа "Профилактика экстремизма, укрепление межнационального и межконфессионального согласия в городе Лянторе на 2017-2019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902,59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12,07</a:t>
                      </a:r>
                    </a:p>
                  </a:txBody>
                  <a:tcPr marL="9525" marR="9525" marT="9525" marB="0"/>
                </a:tc>
              </a:tr>
              <a:tr h="82026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Муниципальная программа "Материально-техническое обеспечение деятельности органов местного самоуправления и муниципальных учреждений городского поселения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Лянтор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 2018-2020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50 570,91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7 920,56</a:t>
                      </a:r>
                    </a:p>
                  </a:txBody>
                  <a:tcPr marL="9525" marR="9525" marT="9525" marB="0"/>
                </a:tc>
              </a:tr>
              <a:tr h="82026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Муниципальная программа "Формирование комфортной городской среды на 2018-2022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1 100,00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/>
                </a:tc>
              </a:tr>
              <a:tr h="54684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Итого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306 042,01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56 333,58</a:t>
                      </a: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BB7FFF-FE21-4F96-A7D1-760F945C35C5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  <p:graphicFrame>
        <p:nvGraphicFramePr>
          <p:cNvPr id="70658" name="Object 2"/>
          <p:cNvGraphicFramePr>
            <a:graphicFrameLocks noChangeAspect="1"/>
          </p:cNvGraphicFramePr>
          <p:nvPr/>
        </p:nvGraphicFramePr>
        <p:xfrm>
          <a:off x="8483600" y="0"/>
          <a:ext cx="647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90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0" y="0"/>
                        <a:ext cx="64770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152400"/>
            <a:ext cx="8610600" cy="93503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altLang="ru-RU" sz="3000" dirty="0" smtClean="0">
                <a:cs typeface="Times New Roman" pitchFamily="18" charset="0"/>
              </a:rPr>
              <a:t>Контактная информация для граждан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143000" y="1447800"/>
            <a:ext cx="6858000" cy="3810000"/>
          </a:xfrm>
        </p:spPr>
        <p:txBody>
          <a:bodyPr>
            <a:normAutofit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получением дополнительной информации просим обращаться в Администрацию города: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Адрес: 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мкр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., стр. 42, г. Лянтор,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Сургутский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р-н, Ханты-Мансийский автономный округ, Тюменская обл., 628449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Телефон (факс):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 (34638) 24-001 (приемная)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3"/>
              </a:rPr>
              <a:t>admlyantor@mail.ru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Адрес сайта: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http://www.admlyantor.ru/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Время работы: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 8.30 до 18.00 (перерыв с 12.30 до 14.00),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вт-пт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 8.30 до 17.00 (перерыв с 12.30 до 14.00),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сб-вс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выходной</a:t>
            </a:r>
            <a:endParaRPr lang="ru-RU" dirty="0"/>
          </a:p>
        </p:txBody>
      </p:sp>
      <p:graphicFrame>
        <p:nvGraphicFramePr>
          <p:cNvPr id="23555" name="Object 4"/>
          <p:cNvGraphicFramePr>
            <a:graphicFrameLocks noChangeAspect="1"/>
          </p:cNvGraphicFramePr>
          <p:nvPr/>
        </p:nvGraphicFramePr>
        <p:xfrm>
          <a:off x="8486775" y="0"/>
          <a:ext cx="65722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5" r:id="rId5" imgW="6422040" imgH="8321040" progId="">
                  <p:embed/>
                </p:oleObj>
              </mc:Choice>
              <mc:Fallback>
                <p:oleObj r:id="rId5" imgW="6422040" imgH="832104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6775" y="0"/>
                        <a:ext cx="657225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24260</TotalTime>
  <Words>1718</Words>
  <Application>Microsoft Office PowerPoint</Application>
  <PresentationFormat>Экран (4:3)</PresentationFormat>
  <Paragraphs>459</Paragraphs>
  <Slides>17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Aharoni</vt:lpstr>
      <vt:lpstr>Arial</vt:lpstr>
      <vt:lpstr>Calibri</vt:lpstr>
      <vt:lpstr>Calibri Light</vt:lpstr>
      <vt:lpstr>Cambria</vt:lpstr>
      <vt:lpstr>Cambria Math</vt:lpstr>
      <vt:lpstr>Garamond</vt:lpstr>
      <vt:lpstr>Times New Roman</vt:lpstr>
      <vt:lpstr>Тема1</vt:lpstr>
      <vt:lpstr>Лист</vt:lpstr>
      <vt:lpstr>Исполнение бюджета  г. Лянтор</vt:lpstr>
      <vt:lpstr>Бюджет городского поселения  Лянтор  на 2019 год                                                                                     тыс.руб.</vt:lpstr>
      <vt:lpstr>Исполнение бюджета г. Лянтор  за  1 квартал 2019 г.                                       тыс. руб.</vt:lpstr>
      <vt:lpstr> Сведения о поступлениях в бюджет  г. Лянтор в разрезе основных налоговых и неналоговых доходов, безвозмездных поступлений       тыс. руб.</vt:lpstr>
      <vt:lpstr>Сведения о поступлениях в бюджет  г. Лянтор в разрезе основных налоговых и неналоговых доходов, безвозмездных поступлений       тыс. руб.</vt:lpstr>
      <vt:lpstr>Сведения о поступлениях в бюджет  г. Лянтор в разрезе основных налоговых и неналоговых доходов, безвозмездных поступлений           тыс. руб.</vt:lpstr>
      <vt:lpstr>Сравнительный анализ исполнения доходной части бюджета г. Лянтор  за 1 квартал 2018-2019 г.г.           тыс. руб.</vt:lpstr>
      <vt:lpstr> Структура исполнения доходной части бюджета г. Лянтор за  1 квартал 2019 года                                                                                      </vt:lpstr>
      <vt:lpstr>Презентация PowerPoint</vt:lpstr>
      <vt:lpstr>Информация о полученных межбюджетных трансфертах  за 1 квартал 2019 год</vt:lpstr>
      <vt:lpstr>Информация о иных межбюджетных трансфертах на финансовое обеспечение полномочий, передаваемых на уровень муниципального района, за  1 квартал 2019 года                                                                       тыс. руб.</vt:lpstr>
      <vt:lpstr>Сравнительный анализ исполнения расходной части бюджета  г. Лянтор за  1  квартал 2018-2019 гг.  по функциональной структуре расходов                                                     тыс. руб. </vt:lpstr>
      <vt:lpstr>Функциональная структура расходов  г. Лянтор за  1 квартал 2019 г.</vt:lpstr>
      <vt:lpstr>Расходы на реализацию муниципальных программ и непрограммные расходы г. Лянтор за  1 квартал 2019 года           тыс. руб.</vt:lpstr>
      <vt:lpstr>Исполнение муниципальных программ г. Лянтор           тыс. руб.</vt:lpstr>
      <vt:lpstr>Исполнение муниципальных программ г. Лянтор           тыс. руб.</vt:lpstr>
      <vt:lpstr>Контактная информация для граждан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Романчук Ольга Александровна</dc:creator>
  <cp:lastModifiedBy>Наталья Александровна Рудницкая</cp:lastModifiedBy>
  <cp:revision>1743</cp:revision>
  <cp:lastPrinted>2019-07-24T04:16:11Z</cp:lastPrinted>
  <dcterms:created xsi:type="dcterms:W3CDTF">1601-01-01T00:00:00Z</dcterms:created>
  <dcterms:modified xsi:type="dcterms:W3CDTF">2019-07-25T10:23:46Z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