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854" r:id="rId1"/>
  </p:sldMasterIdLst>
  <p:notesMasterIdLst>
    <p:notesMasterId r:id="rId19"/>
  </p:notesMasterIdLst>
  <p:handoutMasterIdLst>
    <p:handoutMasterId r:id="rId20"/>
  </p:handoutMasterIdLst>
  <p:sldIdLst>
    <p:sldId id="296" r:id="rId2"/>
    <p:sldId id="282" r:id="rId3"/>
    <p:sldId id="284" r:id="rId4"/>
    <p:sldId id="297" r:id="rId5"/>
    <p:sldId id="299" r:id="rId6"/>
    <p:sldId id="300" r:id="rId7"/>
    <p:sldId id="298" r:id="rId8"/>
    <p:sldId id="275" r:id="rId9"/>
    <p:sldId id="280" r:id="rId10"/>
    <p:sldId id="302" r:id="rId11"/>
    <p:sldId id="303" r:id="rId12"/>
    <p:sldId id="257" r:id="rId13"/>
    <p:sldId id="304" r:id="rId14"/>
    <p:sldId id="309" r:id="rId15"/>
    <p:sldId id="305" r:id="rId16"/>
    <p:sldId id="308" r:id="rId17"/>
    <p:sldId id="264" r:id="rId18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952"/>
    <a:srgbClr val="AC9FAF"/>
    <a:srgbClr val="F7BBC4"/>
    <a:srgbClr val="C5A8C8"/>
    <a:srgbClr val="CD8FCD"/>
    <a:srgbClr val="F9D7DD"/>
    <a:srgbClr val="FCEAED"/>
    <a:srgbClr val="D6B7E3"/>
    <a:srgbClr val="008000"/>
    <a:srgbClr val="DFD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9862" autoAdjust="0"/>
  </p:normalViewPr>
  <p:slideViewPr>
    <p:cSldViewPr>
      <p:cViewPr varScale="1">
        <p:scale>
          <a:sx n="93" d="100"/>
          <a:sy n="93" d="100"/>
        </p:scale>
        <p:origin x="6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_RudnitskayaNA\Desktop\&#1044;&#1086;&#1093;&#1086;&#1076;&#1099;%20&#1085;&#1072;%2030.06.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1144140913782539E-2"/>
          <c:y val="0.10283801631269297"/>
          <c:w val="0.84081908136312433"/>
          <c:h val="0.81953525083341161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4.5031258972664134E-2"/>
                  <c:y val="-0.156207722712408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2009528860207565E-2"/>
                  <c:y val="-8.13667383344313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4645013271069496E-2"/>
                  <c:y val="-5.1110780662927256E-2"/>
                </c:manualLayout>
              </c:layout>
              <c:tx>
                <c:rich>
                  <a:bodyPr/>
                  <a:lstStyle/>
                  <a:p>
                    <a:fld id="{0571F2C5-E6CE-4798-BF08-581B107CFE80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0,03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20485573210027289"/>
                  <c:y val="-2.635929016936622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3657817109144649E-2"/>
                  <c:y val="-0.182293596291853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1873156342182891E-2"/>
                  <c:y val="0.34450905777733382"/>
                </c:manualLayout>
              </c:layout>
              <c:tx>
                <c:rich>
                  <a:bodyPr/>
                  <a:lstStyle/>
                  <a:p>
                    <a:fld id="{8EE731EB-09BB-4AE6-8E48-88687C554803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1.3216621749528023E-2"/>
                  <c:y val="2.654416505311899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Доходы!$A$50:$A$58</c:f>
              <c:strCache>
                <c:ptCount val="9"/>
                <c:pt idx="0">
                  <c:v>НДФЛ</c:v>
                </c:pt>
                <c:pt idx="1">
                  <c:v>акцизы</c:v>
                </c:pt>
                <c:pt idx="2">
                  <c:v>налог на имущество</c:v>
                </c:pt>
                <c:pt idx="3">
                  <c:v>земельный налог</c:v>
                </c:pt>
                <c:pt idx="4">
                  <c:v>доходы от использования имущества, находящегося в муниципальной собственности</c:v>
                </c:pt>
                <c:pt idx="5">
                  <c:v>гос.пошлина</c:v>
                </c:pt>
                <c:pt idx="6">
                  <c:v>доходы от оказания платных услуг (работ) и компенсации затрат</c:v>
                </c:pt>
                <c:pt idx="7">
                  <c:v>доходы от продажи материальных и нематериальных активов</c:v>
                </c:pt>
                <c:pt idx="8">
                  <c:v>штрафы, санкции, возмещение ущерба</c:v>
                </c:pt>
              </c:strCache>
            </c:strRef>
          </c:cat>
          <c:val>
            <c:numRef>
              <c:f>Доходы!$B$50:$B$58</c:f>
              <c:numCache>
                <c:formatCode>#,##0.0</c:formatCode>
                <c:ptCount val="9"/>
                <c:pt idx="0">
                  <c:v>79398.179999999993</c:v>
                </c:pt>
                <c:pt idx="1">
                  <c:v>8376.56</c:v>
                </c:pt>
                <c:pt idx="2">
                  <c:v>1639.29</c:v>
                </c:pt>
                <c:pt idx="3">
                  <c:v>22709.06</c:v>
                </c:pt>
                <c:pt idx="4">
                  <c:v>23011.359999999997</c:v>
                </c:pt>
                <c:pt idx="5">
                  <c:v>57.6</c:v>
                </c:pt>
                <c:pt idx="6">
                  <c:v>8040.46</c:v>
                </c:pt>
                <c:pt idx="7">
                  <c:v>1554.81</c:v>
                </c:pt>
                <c:pt idx="8">
                  <c:v>436.3</c:v>
                </c:pt>
              </c:numCache>
            </c:numRef>
          </c:val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55665446925374E-2"/>
          <c:y val="8.0798723216906385E-2"/>
          <c:w val="0.49026976854019977"/>
          <c:h val="0.908456663214854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c:spPr>
          <c:dPt>
            <c:idx val="0"/>
            <c:bubble3D val="0"/>
            <c:explosion val="18"/>
          </c:dPt>
          <c:dLbls>
            <c:dLbl>
              <c:idx val="0"/>
              <c:layout>
                <c:manualLayout>
                  <c:x val="-0.13230951795083465"/>
                  <c:y val="0.17979360674547065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6463054539104481E-2"/>
                  <c:y val="0.1620314626304131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8669297147234151"/>
                  <c:y val="-8.231444452597602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4652492796647165E-2"/>
                  <c:y val="-5.82538540304720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Дотация бюджетам городских поселений на выравнивание бюджетной обеспеченности</c:v>
                </c:pt>
                <c:pt idx="1">
                  <c:v>Дотация бюджетам городских поселений на поддержку мер по обеспечению сбалансированности бюджета</c:v>
                </c:pt>
                <c:pt idx="2">
                  <c:v>Субвенции</c:v>
                </c:pt>
                <c:pt idx="3">
                  <c:v>Иные межбюджетные трансферты 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43434.9</c:v>
                </c:pt>
                <c:pt idx="1">
                  <c:v>2012.2</c:v>
                </c:pt>
                <c:pt idx="2">
                  <c:v>2582.6999999999998</c:v>
                </c:pt>
                <c:pt idx="3">
                  <c:v>21123.8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5532192339442619"/>
          <c:y val="0.10933038930544067"/>
          <c:w val="0.30845047049998808"/>
          <c:h val="0.85866185427061936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за 1 полугодие 2019 </c:v>
                </c:pt>
              </c:strCache>
            </c:strRef>
          </c:tx>
          <c:spPr>
            <a:solidFill>
              <a:schemeClr val="tx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11611609312724798"/>
                  <c:y val="-2.2707923228346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1431.3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Уточненный план на год</c:v>
                </c:pt>
              </c:strCache>
            </c:strRef>
          </c:tx>
          <c:spPr>
            <a:solidFill>
              <a:srgbClr val="E73952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42028985507246486"/>
                  <c:y val="-1.062444735501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2865.43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6207328"/>
        <c:axId val="186207720"/>
        <c:axId val="0"/>
      </c:bar3DChart>
      <c:catAx>
        <c:axId val="1862073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6207720"/>
        <c:crosses val="autoZero"/>
        <c:auto val="1"/>
        <c:lblAlgn val="ctr"/>
        <c:lblOffset val="100"/>
        <c:noMultiLvlLbl val="0"/>
      </c:catAx>
      <c:valAx>
        <c:axId val="186207720"/>
        <c:scaling>
          <c:orientation val="minMax"/>
        </c:scaling>
        <c:delete val="1"/>
        <c:axPos val="b"/>
        <c:majorGridlines/>
        <c:numFmt formatCode="#,##0.0" sourceLinked="1"/>
        <c:majorTickMark val="out"/>
        <c:minorTickMark val="none"/>
        <c:tickLblPos val="none"/>
        <c:crossAx val="1862073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445819272590926E-2"/>
          <c:y val="7.5118194665899363E-2"/>
          <c:w val="0.74116072990876136"/>
          <c:h val="0.726104329247258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2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bubble3D val="0"/>
            <c:spPr>
              <a:solidFill>
                <a:srgbClr val="E7395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1.4492753623188409E-2"/>
                  <c:y val="-9.52494408207972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698412698412698"/>
                  <c:y val="-0.149687378067929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8535183102112237E-3"/>
                  <c:y val="2.51819418898746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289474685229599E-2"/>
                  <c:y val="0.11620574456280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1121127974945162"/>
                  <c:y val="0.131230257834470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279876247353146E-3"/>
                  <c:y val="3.977345889893760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ОБРАЗОВАНИЕ</a:t>
                    </a:r>
                    <a:r>
                      <a:rPr lang="ru-RU"/>
                      <a:t>
</a:t>
                    </a:r>
                    <a:r>
                      <a:rPr lang="ru-RU" smtClean="0"/>
                      <a:t>0,1%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3144606924134485E-4"/>
                  <c:y val="-0.1039945022114061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КУЛЬТУРА, КИНЕМАТОГРАФИЯ; </a:t>
                    </a:r>
                    <a:endParaRPr lang="ru-RU" dirty="0" smtClean="0"/>
                  </a:p>
                  <a:p>
                    <a:r>
                      <a:rPr lang="ru-RU" dirty="0" smtClean="0"/>
                      <a:t>28,5%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1831071116110487"/>
                  <c:y val="1.348853436107747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79647.360000000001</c:v>
                </c:pt>
                <c:pt idx="1">
                  <c:v>2068.2800000000002</c:v>
                </c:pt>
                <c:pt idx="2">
                  <c:v>1866.28</c:v>
                </c:pt>
                <c:pt idx="3">
                  <c:v>23859.09</c:v>
                </c:pt>
                <c:pt idx="4">
                  <c:v>14196.98</c:v>
                </c:pt>
                <c:pt idx="5">
                  <c:v>250</c:v>
                </c:pt>
                <c:pt idx="6">
                  <c:v>89.75</c:v>
                </c:pt>
                <c:pt idx="7">
                  <c:v>67390.720000000001</c:v>
                </c:pt>
                <c:pt idx="8">
                  <c:v>210</c:v>
                </c:pt>
                <c:pt idx="9">
                  <c:v>17509.95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муниципальные программы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hueMod val="94000"/>
                    <a:satMod val="130000"/>
                    <a:lumMod val="138000"/>
                  </a:schemeClr>
                </a:gs>
                <a:gs pos="100000">
                  <a:schemeClr val="accent1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46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 на 2019 год </c:v>
                </c:pt>
                <c:pt idx="1">
                  <c:v>исполнение за 1 полугодие  2019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 formatCode="#,##0">
                  <c:v>325440.59999999998</c:v>
                </c:pt>
                <c:pt idx="1">
                  <c:v>143382.39999999999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8000"/>
                    <a:hueMod val="94000"/>
                    <a:satMod val="130000"/>
                    <a:lumMod val="138000"/>
                  </a:schemeClr>
                </a:gs>
                <a:gs pos="100000">
                  <a:schemeClr val="accent2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46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 на 2019 год </c:v>
                </c:pt>
                <c:pt idx="1">
                  <c:v>исполнение за 1 полугодие  2019 год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124181.6</c:v>
                </c:pt>
                <c:pt idx="1">
                  <c:v>63706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2154960"/>
        <c:axId val="142158488"/>
        <c:axId val="0"/>
      </c:bar3DChart>
      <c:catAx>
        <c:axId val="14215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158488"/>
        <c:crosses val="autoZero"/>
        <c:auto val="1"/>
        <c:lblAlgn val="ctr"/>
        <c:lblOffset val="100"/>
        <c:noMultiLvlLbl val="0"/>
      </c:catAx>
      <c:valAx>
        <c:axId val="142158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4215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85553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algn="r" defTabSz="917284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D3FDB4DB-2C06-4C63-8E45-F6A8079BF4EF}" type="datetimeFigureOut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1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85553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algn="r" defTabSz="915148" eaLnBrk="1" hangingPunct="1">
              <a:defRPr sz="1200" smtClean="0"/>
            </a:lvl1pPr>
          </a:lstStyle>
          <a:p>
            <a:pPr>
              <a:defRPr/>
            </a:pPr>
            <a:fld id="{51814974-E1E2-47B0-9DD3-96C4C32CC0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31765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53" y="0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>
            <a:lvl1pPr algn="r" defTabSz="917284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3638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830" y="4725643"/>
            <a:ext cx="5488343" cy="447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defTabSz="917284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53" y="9448053"/>
            <a:ext cx="2970829" cy="4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5" tIns="45986" rIns="91975" bIns="45986" numCol="1" anchor="b" anchorCtr="0" compatLnSpc="1">
            <a:prstTxWarp prst="textNoShape">
              <a:avLst/>
            </a:prstTxWarp>
          </a:bodyPr>
          <a:lstStyle>
            <a:lvl1pPr algn="r" defTabSz="915148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DE8015-C661-4FCD-92A0-1D88B52D9F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31996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решению о бюджете на 2019 год и плановый период 2020 и 2021 годов первоначально доходная часть бюджета  утверждена  в сумме 408 934,6 тыс. руб., расходная часть утверждена  в сумме 408 934,6 тыс. руб.  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1 полугодия  2019 года  уточненный  годовой объем бюджета по доходам увеличился к первоначальному плану на сумму 30 113,3 тыс. руб. </a:t>
            </a:r>
            <a:r>
              <a:rPr lang="ru-RU" altLang="ru-RU" b="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 счет иных межбюджетных</a:t>
            </a:r>
            <a:r>
              <a:rPr lang="ru-RU" altLang="ru-RU" b="0" i="1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трансфертов,  субвенции бюджету города  на государственную  регистрацию актов гражданского состояния, доходов от компенсации затрат бюджета города</a:t>
            </a:r>
            <a:r>
              <a:rPr lang="ru-RU" altLang="ru-RU" b="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увеличилась на 40 687,7 тыс. руб.  </a:t>
            </a:r>
            <a:r>
              <a:rPr lang="ru-RU" altLang="ru-RU" b="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уточнения остатка средств на счетах бюджета по состоянию на 01.01.2019, иных межбюджетных трансфертов, а также  уточнения плановых назначений по ранее озвученным поступлениям.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уточненная доходная часть бюджета составила – 439 047,9 тыс. руб., а расходная часть бюджета составила 449 622,2 тыс. руб.</a:t>
            </a:r>
          </a:p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64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r>
              <a:rPr lang="ru-RU" alt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основные показатели исполнения бюджета города по итогам  1 полугодие 2019 года сложились следующие: </a:t>
            </a:r>
          </a:p>
          <a:p>
            <a:pPr algn="just" eaLnBrk="1" hangingPunct="1"/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общий объем доходов, поступивших в бюджет города, составил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214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377,2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руб., что составляет 49% от уточненного годового плана  доходов;</a:t>
            </a:r>
          </a:p>
          <a:p>
            <a:pPr algn="just" eaLnBrk="1" hangingPunct="1"/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общий объем расходов бюджета города, произведенных за 1 полугодие 2019 года, составил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207 088,4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или 46 %  к уточненному годовому плану.</a:t>
            </a:r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613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145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19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777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320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На основании  ранее сказанного и по диаграмме на слайде видно, что</a:t>
            </a:r>
            <a:endParaRPr lang="ru-RU" altLang="ru-RU" b="1" dirty="0" smtClean="0">
              <a:latin typeface="Arial" panose="020B0604020202020204" pitchFamily="34" charset="0"/>
              <a:cs typeface="Aharoni" pitchFamily="2" charset="-79"/>
            </a:endParaRPr>
          </a:p>
          <a:p>
            <a:pPr defTabSz="931316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значительную долю  в формировании доходной части бюджета  за 1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полугодие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2019 года составляют налоговые поступления, удельный вес  которых в общем объеме поступивших доходов составил 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52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%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(</a:t>
            </a:r>
            <a:r>
              <a:rPr lang="ru-RU" b="1" dirty="0" smtClean="0">
                <a:solidFill>
                  <a:srgbClr val="000000"/>
                </a:solidFill>
                <a:latin typeface="Calibri"/>
                <a:cs typeface="Aharoni" pitchFamily="2" charset="-79"/>
              </a:rPr>
              <a:t>112 180,7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тыс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. руб.) и безвозмездные поступления, удельный вес  которых в общем объеме поступивших доходов составил 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32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%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(</a:t>
            </a:r>
            <a:r>
              <a:rPr lang="ru-RU" b="1" dirty="0" smtClean="0">
                <a:solidFill>
                  <a:srgbClr val="000000"/>
                </a:solidFill>
                <a:latin typeface="Calibri"/>
              </a:rPr>
              <a:t>69 153,6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тыс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. руб.),  наименьший удельный вес в общем объеме поступивших доходов составили неналоговые доходы  –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16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%.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(</a:t>
            </a:r>
            <a:r>
              <a:rPr lang="ru-RU" b="1" dirty="0" smtClean="0">
                <a:solidFill>
                  <a:srgbClr val="000000"/>
                </a:solidFill>
                <a:latin typeface="Calibri"/>
                <a:cs typeface="Aharoni" pitchFamily="2" charset="-79"/>
              </a:rPr>
              <a:t>33 042,9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тыс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haroni" pitchFamily="2" charset="-79"/>
              </a:rPr>
              <a:t>. руб.).</a:t>
            </a:r>
            <a:endParaRPr lang="ru-RU" altLang="ru-RU" b="1" dirty="0" smtClean="0">
              <a:latin typeface="Arial" panose="020B0604020202020204" pitchFamily="34" charset="0"/>
              <a:cs typeface="Aharoni" pitchFamily="2" charset="-79"/>
            </a:endParaRPr>
          </a:p>
          <a:p>
            <a:endParaRPr lang="ru-RU" altLang="ru-RU" dirty="0" smtClean="0">
              <a:latin typeface="Arial" panose="020B0604020202020204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210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фактического исполнения налоговых и неналоговых доходов за 1 квартал  2019 года  представлена на диаграмме, по которой видно, что наибольший удельный вес  в общем объеме налоговых и неналоговых доходов  составляют доходы от поступлений  налога на доходы физических лиц – 629,0 %, наименьший –1 %  – по штрафам, санкциям и возмещению ущерба, государственной пошлине.</a:t>
            </a:r>
          </a:p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37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исполнения расходов бюджета за  1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года, они  составили 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207 088,4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руб. или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46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% от годового уровня. Относительно уровня прошлого года расходы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уменьшились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24 858,6 тыс</a:t>
            </a:r>
            <a:r>
              <a:rPr lang="ru-RU" altLang="ru-RU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. руб.</a:t>
            </a:r>
          </a:p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функциональной классификации расходов это выглядит следующим образом : см. таблицу.</a:t>
            </a:r>
            <a:b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Низкое  исполнение по некоторым разделам обусловлено</a:t>
            </a:r>
            <a:r>
              <a:rPr lang="ru-RU" altLang="ru-RU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оплатой по факту в рамках заключенных контрактов и соглашений. </a:t>
            </a:r>
          </a:p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844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Хочется отметить факт, что  72 % планируемых расходов на текущий год сформированы программно-целевым методом. Программную структуру  бюджета составляют 13 муниципальных программ. На их реализацию в отчетном периоде направлено </a:t>
            </a:r>
            <a:r>
              <a:rPr lang="ru-RU" b="1" dirty="0" smtClean="0"/>
              <a:t>143 382,4 тыс</a:t>
            </a:r>
            <a:r>
              <a:rPr lang="ru-RU" b="1" dirty="0" smtClean="0"/>
              <a:t>. руб. ,что составляет 63 % от общего объема расходов  за отчетный период.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820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1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34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8938DA-609B-465C-B4E9-15356CCDECC3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EF6D2-CAD0-47EE-8077-7E92EA3E441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010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5E1F67-15C7-4989-980F-2FB19F0CC7E6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535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8CEBF6-BB7D-40B5-B849-7F9F5D9FD737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86BFE-02C8-4534-AE37-9529C056AA7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38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A02C85-ECBC-4619-9BF6-196FB9C59891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99310-D78A-4910-BE74-14732FC1FC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61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8193FE-62D4-4F9E-8DE1-4223430F28D2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3E593-7603-4428-ACD8-5B4657DEEF6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619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B2F39-5AF3-4F01-8B09-6D5F42CD97DD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57986-1FF8-439D-9E90-3FBDF60C95A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84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315071-61B2-4933-8B87-6B431D9E744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5DBA2-ED5D-4A61-AD49-C4B4C9FE30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437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E72748-9746-488A-B8E7-E3ABF954B1FB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AF9F1-C9A3-4D69-B006-6A34BF334B7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139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7ABA75-F761-40C6-88CF-253FE54A8CAD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B1611-71B3-4510-AA68-965826CA87E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622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383867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1756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03741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466756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67457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448600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78E438-0674-416C-A796-B1C06A261F2C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B1FFD-4A51-499A-ACD4-5E0075B2312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1375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049115-9DE1-4E9A-BA9F-F2C73FBBAD4E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B1DD1-769E-40B8-A5D9-3359B284015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8863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dirty="0" smtClean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71A09-928F-4DAB-80D9-EBAB15C99BB7}" type="datetime1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B7FFF-FE21-4F96-A7D1-760F945C35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2533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B8D12-79D9-4111-A0C5-07F6E5CEEA3C}" type="datetime1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72EE-B4C7-4CFC-AA0F-0C823D65C1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25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6B3E3F9-5B02-424B-A52E-B9EE79835284}" type="datetime1">
              <a:rPr lang="ru-RU" smtClean="0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ACE14CD-BB83-404C-AE8C-D72C9BD172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54916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855" r:id="rId1"/>
    <p:sldLayoutId id="2147486856" r:id="rId2"/>
    <p:sldLayoutId id="2147486857" r:id="rId3"/>
    <p:sldLayoutId id="2147486858" r:id="rId4"/>
    <p:sldLayoutId id="2147486859" r:id="rId5"/>
    <p:sldLayoutId id="2147486860" r:id="rId6"/>
    <p:sldLayoutId id="2147486861" r:id="rId7"/>
    <p:sldLayoutId id="2147486862" r:id="rId8"/>
    <p:sldLayoutId id="2147486863" r:id="rId9"/>
    <p:sldLayoutId id="2147486864" r:id="rId10"/>
    <p:sldLayoutId id="2147486865" r:id="rId11"/>
    <p:sldLayoutId id="2147486866" r:id="rId12"/>
    <p:sldLayoutId id="2147486867" r:id="rId13"/>
    <p:sldLayoutId id="2147486868" r:id="rId14"/>
    <p:sldLayoutId id="2147486869" r:id="rId15"/>
    <p:sldLayoutId id="2147486870" r:id="rId16"/>
    <p:sldLayoutId id="2147486871" r:id="rId17"/>
    <p:sldLayoutId id="2147486872" r:id="rId18"/>
    <p:sldLayoutId id="2147486873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4" Type="http://schemas.openxmlformats.org/officeDocument/2006/relationships/oleObject" Target="../embeddings/_____Microsoft_Excel_97-2003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_____Microsoft_Excel_97-20032.xls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4.emf"/><Relationship Id="rId4" Type="http://schemas.openxmlformats.org/officeDocument/2006/relationships/oleObject" Target="../embeddings/_____Microsoft_Excel_97-20033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dmlyantor@mail.ru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hyperlink" Target="http://www.admlyanto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Исполнение бюджета </a:t>
            </a:r>
            <a:br>
              <a:rPr lang="ru-RU" sz="4800" dirty="0" smtClean="0"/>
            </a:br>
            <a:r>
              <a:rPr lang="ru-RU" sz="4800" dirty="0" smtClean="0"/>
              <a:t>Г. Лянтор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6934200" cy="1913466"/>
          </a:xfrm>
        </p:spPr>
        <p:txBody>
          <a:bodyPr>
            <a:normAutofit/>
          </a:bodyPr>
          <a:lstStyle/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sz="3600" b="1" dirty="0" smtClean="0"/>
          </a:p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sz="3600" b="1" dirty="0" smtClean="0"/>
              <a:t>за  1 полугодие  2019 год</a:t>
            </a:r>
          </a:p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b="1" dirty="0" smtClean="0"/>
          </a:p>
          <a:p>
            <a:pPr defTabSz="457207"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b="1" dirty="0" smtClean="0"/>
          </a:p>
          <a:p>
            <a:pPr defTabSz="457207">
              <a:lnSpc>
                <a:spcPct val="120000"/>
              </a:lnSpc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b="1" dirty="0" smtClean="0"/>
          </a:p>
          <a:p>
            <a:endParaRPr lang="ru-RU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8559800" y="0"/>
          <a:ext cx="571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20" r:id="rId3" imgW="6422040" imgH="8321040" progId="">
                  <p:embed/>
                </p:oleObj>
              </mc:Choice>
              <mc:Fallback>
                <p:oleObj r:id="rId3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9800" y="0"/>
                        <a:ext cx="5715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1371600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altLang="ru-RU" dirty="0" smtClean="0"/>
              <a:t>Бюджет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dirty="0" smtClean="0"/>
              <a:t>городского поселения  </a:t>
            </a:r>
            <a:r>
              <a:rPr lang="ru-RU" altLang="ru-RU" dirty="0" err="1" smtClean="0"/>
              <a:t>Лянтор</a:t>
            </a:r>
            <a:r>
              <a:rPr lang="ru-RU" altLang="ru-RU" dirty="0" smtClean="0"/>
              <a:t>  на 2019 год  </a:t>
            </a:r>
            <a:r>
              <a:rPr lang="ru-RU" altLang="ru-RU" sz="2700" dirty="0" smtClean="0">
                <a:solidFill>
                  <a:srgbClr val="FFC000"/>
                </a:solidFill>
              </a:rPr>
              <a:t/>
            </a:r>
            <a:br>
              <a:rPr lang="ru-RU" altLang="ru-RU" sz="2700" dirty="0" smtClean="0">
                <a:solidFill>
                  <a:srgbClr val="FFC000"/>
                </a:solidFill>
              </a:rPr>
            </a:br>
            <a:r>
              <a:rPr lang="ru-RU" altLang="ru-RU" sz="2700" dirty="0" smtClean="0">
                <a:solidFill>
                  <a:srgbClr val="FFC000"/>
                </a:solidFill>
              </a:rPr>
              <a:t>                                                                     </a:t>
            </a:r>
            <a:r>
              <a:rPr lang="ru-RU" altLang="ru-RU" sz="2200" dirty="0" err="1" smtClean="0">
                <a:solidFill>
                  <a:schemeClr val="tx1"/>
                </a:solidFill>
              </a:rPr>
              <a:t>тыс.руб</a:t>
            </a:r>
            <a:r>
              <a:rPr lang="ru-RU" altLang="ru-RU" sz="2200" dirty="0" smtClean="0">
                <a:solidFill>
                  <a:schemeClr val="tx1"/>
                </a:solidFill>
              </a:rPr>
              <a:t>.</a:t>
            </a: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717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21BF26-1497-403E-A238-60DA11E0C0C3}" type="slidenum">
              <a:rPr lang="ru-RU" altLang="ru-RU" sz="1200">
                <a:solidFill>
                  <a:srgbClr val="BCBCBC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200">
              <a:solidFill>
                <a:srgbClr val="BCBCBC"/>
              </a:solidFill>
              <a:latin typeface="Garamond" panose="02020404030301010803" pitchFamily="18" charset="0"/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graphicFrame>
        <p:nvGraphicFramePr>
          <p:cNvPr id="717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321360"/>
              </p:ext>
            </p:extLst>
          </p:nvPr>
        </p:nvGraphicFramePr>
        <p:xfrm>
          <a:off x="-1514600" y="1761896"/>
          <a:ext cx="10656888" cy="382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1" name="Лист" r:id="rId4" imgW="9182089" imgH="3219480" progId="Excel.Sheet.8">
                  <p:embed/>
                </p:oleObj>
              </mc:Choice>
              <mc:Fallback>
                <p:oleObj name="Лист" r:id="rId4" imgW="9182089" imgH="3219480" progId="Excel.Sheet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14600" y="1761896"/>
                        <a:ext cx="10656888" cy="382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2" r:id="rId6" imgW="6422040" imgH="8321040" progId="">
                  <p:embed/>
                </p:oleObj>
              </mc:Choice>
              <mc:Fallback>
                <p:oleObj r:id="rId6" imgW="6422040" imgH="832104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924800" cy="1752600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altLang="ru-RU" sz="3000" dirty="0" smtClean="0"/>
              <a:t>Исполнение бюджета г. Лянтор </a:t>
            </a:r>
            <a:br>
              <a:rPr lang="ru-RU" altLang="ru-RU" sz="3000" dirty="0" smtClean="0"/>
            </a:br>
            <a:r>
              <a:rPr lang="ru-RU" altLang="ru-RU" sz="3000" dirty="0" smtClean="0"/>
              <a:t>за  1 полугодие  2019 г.                 </a:t>
            </a:r>
            <a:br>
              <a:rPr lang="ru-RU" altLang="ru-RU" sz="3000" dirty="0" smtClean="0"/>
            </a:br>
            <a:r>
              <a:rPr lang="ru-RU" altLang="ru-RU" sz="2000" dirty="0" smtClean="0"/>
              <a:t>тыс. руб.</a:t>
            </a:r>
            <a:endParaRPr lang="ru-RU" sz="2000" dirty="0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EC3AB5-BF95-4138-805E-A1F3D39E4715}" type="slidenum">
              <a:rPr lang="ru-RU" altLang="ru-RU" sz="1200">
                <a:solidFill>
                  <a:srgbClr val="BCBCBC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200">
              <a:solidFill>
                <a:srgbClr val="BCBCBC"/>
              </a:solidFill>
              <a:latin typeface="Garamond" panose="02020404030301010803" pitchFamily="18" charset="0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graphicFrame>
        <p:nvGraphicFramePr>
          <p:cNvPr id="21509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2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Прямоугольник 6"/>
          <p:cNvSpPr>
            <a:spLocks noChangeArrowheads="1"/>
          </p:cNvSpPr>
          <p:nvPr/>
        </p:nvSpPr>
        <p:spPr bwMode="auto">
          <a:xfrm>
            <a:off x="838200" y="2057400"/>
            <a:ext cx="7543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Garamond" panose="02020404030301010803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Garamond" panose="02020404030301010803" pitchFamily="18" charset="0"/>
              </a:rPr>
              <a:t/>
            </a:r>
            <a:br>
              <a:rPr lang="ru-RU" altLang="ru-RU" sz="1400">
                <a:latin typeface="Garamond" panose="02020404030301010803" pitchFamily="18" charset="0"/>
              </a:rPr>
            </a:br>
            <a:r>
              <a:rPr lang="ru-RU" altLang="ru-RU" sz="1400" b="1">
                <a:latin typeface="Garamond" panose="02020404030301010803" pitchFamily="18" charset="0"/>
              </a:rPr>
              <a:t/>
            </a:r>
            <a:br>
              <a:rPr lang="ru-RU" altLang="ru-RU" sz="1400" b="1">
                <a:latin typeface="Garamond" panose="02020404030301010803" pitchFamily="18" charset="0"/>
              </a:rPr>
            </a:br>
            <a:endParaRPr lang="ru-RU" altLang="ru-RU" sz="1400">
              <a:latin typeface="Garamond" panose="02020404030301010803" pitchFamily="18" charset="0"/>
            </a:endParaRPr>
          </a:p>
        </p:txBody>
      </p:sp>
      <p:graphicFrame>
        <p:nvGraphicFramePr>
          <p:cNvPr id="215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419541"/>
              </p:ext>
            </p:extLst>
          </p:nvPr>
        </p:nvGraphicFramePr>
        <p:xfrm>
          <a:off x="-1014414" y="2276475"/>
          <a:ext cx="10310813" cy="395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3" name="Лист" r:id="rId6" imgW="8629667" imgH="2819340" progId="Excel.Sheet.8">
                  <p:embed/>
                </p:oleObj>
              </mc:Choice>
              <mc:Fallback>
                <p:oleObj name="Лист" r:id="rId6" imgW="8629667" imgH="2819340" progId="Excel.Shee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14414" y="2276475"/>
                        <a:ext cx="10310813" cy="39544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Сведения о поступлениях в бюджет </a:t>
            </a:r>
            <a:br>
              <a:rPr lang="ru-RU" sz="2200" dirty="0" smtClean="0"/>
            </a:br>
            <a:r>
              <a:rPr lang="ru-RU" sz="2200" dirty="0" smtClean="0"/>
              <a:t>г. Лянтор в разрезе основных налоговых и неналоговых доходов, безвозмездных поступлений							тыс. руб.</a:t>
            </a:r>
            <a:endParaRPr lang="ru-RU" sz="22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555380053"/>
              </p:ext>
            </p:extLst>
          </p:nvPr>
        </p:nvGraphicFramePr>
        <p:xfrm>
          <a:off x="-11987" y="1890090"/>
          <a:ext cx="9131300" cy="5188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268"/>
                <a:gridCol w="4596532"/>
                <a:gridCol w="1219200"/>
                <a:gridCol w="1130300"/>
              </a:tblGrid>
              <a:tr h="383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Код бюджетной классификации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Исполнение за </a:t>
                      </a:r>
                      <a:r>
                        <a:rPr lang="ru-RU" sz="1400" b="0" i="0" u="none" strike="noStrike" dirty="0" smtClean="0">
                          <a:latin typeface="+mn-lt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полугодие</a:t>
                      </a:r>
                      <a:endParaRPr lang="ru-RU" sz="1400" b="0" i="0" u="none" strike="noStrike" dirty="0">
                        <a:latin typeface="+mn-lt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4265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1 00 00000 00 0000 000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310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698,3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145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223,6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44045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НАЛОГОВЫЕ 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230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694,3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112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180,7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2976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1 01 00000 00 0000 000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НАЛОГИ НА ПРИБЫЛЬ,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156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133,9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79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398,2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2024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1 01 02000 01 0000 110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156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133,9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79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398,2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488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1 03 00000 00 0000 000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471,3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8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376,6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70972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1 03 02000 01 0000 110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471,3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8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376,6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28456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1 06 00000 00 0000 000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НАЛОГИ НА ИМУЩЕСТВО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59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983,1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348,3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3817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1 06 01000 00 0000 110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316,3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639,3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326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1 06 06000 00 0000 110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Земельный налог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43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666,8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709,1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4761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1 08 00000 00 0000 000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ГОСУДАРСТВЕННАЯ ПОШЛИНА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106,00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2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/>
              <a:t>Сведения о поступлениях в бюджет </a:t>
            </a:r>
            <a:br>
              <a:rPr lang="ru-RU" sz="2000" dirty="0"/>
            </a:br>
            <a:r>
              <a:rPr lang="ru-RU" sz="2000" dirty="0"/>
              <a:t>г. </a:t>
            </a:r>
            <a:r>
              <a:rPr lang="ru-RU" sz="2000" dirty="0" err="1"/>
              <a:t>Лянтор</a:t>
            </a:r>
            <a:r>
              <a:rPr lang="ru-RU" sz="2000" dirty="0"/>
              <a:t> в разрезе основных налоговых и неналоговых доходов, безвозмездных поступлений							тыс. руб.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25349143"/>
              </p:ext>
            </p:extLst>
          </p:nvPr>
        </p:nvGraphicFramePr>
        <p:xfrm>
          <a:off x="27940" y="1772743"/>
          <a:ext cx="9116060" cy="5004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675"/>
                <a:gridCol w="4356785"/>
                <a:gridCol w="1430452"/>
                <a:gridCol w="1084148"/>
              </a:tblGrid>
              <a:tr h="929204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Код бюджетной классификации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Исполнение </a:t>
                      </a: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за </a:t>
                      </a:r>
                    </a:p>
                    <a:p>
                      <a:pPr marL="0" algn="ctr" defTabSz="685800" rtl="0" eaLnBrk="1" fontAlgn="t" latinLnBrk="0" hangingPunct="1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полугодие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55237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80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004,0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33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042,9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739345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1 11 00000 00 0000 000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71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344,4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22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999,8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88309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1 13 00000 00 0000 000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507,6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8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040,5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743369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1 14 00000 00 0000 000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717,0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554,8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84766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1 16 00000 00 0000 000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435,0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436,3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25367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1 17 00000 00 0000 000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ПРОЧИЕ НЕНАЛОГОВЫЕ ДОХОДЫ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-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11,6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8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/>
              <a:t>Сведения о поступлениях в бюджет </a:t>
            </a:r>
            <a:br>
              <a:rPr lang="ru-RU" sz="2000" dirty="0"/>
            </a:br>
            <a:r>
              <a:rPr lang="ru-RU" sz="2000" dirty="0"/>
              <a:t>г. Лянтор в разрезе основных налоговых и неналоговых доходов, безвозмездных поступлений											тыс. руб.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65123731"/>
              </p:ext>
            </p:extLst>
          </p:nvPr>
        </p:nvGraphicFramePr>
        <p:xfrm>
          <a:off x="1" y="1600201"/>
          <a:ext cx="9131300" cy="496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12"/>
                <a:gridCol w="4482989"/>
                <a:gridCol w="1211285"/>
                <a:gridCol w="1138214"/>
              </a:tblGrid>
              <a:tr h="609599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Код бюджетной классификации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Исполнение за </a:t>
                      </a:r>
                    </a:p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 полугодие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01954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2 00 00000 00 0000 000</a:t>
                      </a:r>
                      <a:b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БЕЗВОЗМЕЗДНЫЕ ПОСТУПЛЕНИЯ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128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349,6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69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153,6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253881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2 02 00000 00 0000 000</a:t>
                      </a:r>
                      <a:b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128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349,6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69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112,9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535304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2 02 10000 00 0000 151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Дотации бюджетам бюджетной системы Российской Федерации</a:t>
                      </a:r>
                      <a:b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77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509,0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45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447,1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31138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2 02 30000 00 0000 151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328,5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582,7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495300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2 02 40000 00 0000 151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45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512,2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21 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083,1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697496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2 18 00000 00 0000 000</a:t>
                      </a:r>
                      <a:b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</a:br>
                      <a:endParaRPr lang="ru-RU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40,7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31329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Итого доходов 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439 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047,9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214 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mbria Math" panose="02040503050406030204" pitchFamily="18" charset="0"/>
                          <a:cs typeface="Aharoni" panose="02010803020104030203" pitchFamily="2" charset="-79"/>
                        </a:rPr>
                        <a:t>377,2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mbria Math" panose="02040503050406030204" pitchFamily="18" charset="0"/>
                        <a:cs typeface="Aharoni" panose="02010803020104030203" pitchFamily="2" charset="-79"/>
                      </a:endParaRPr>
                    </a:p>
                  </a:txBody>
                  <a:tcPr marL="9525" marR="9525" marT="9525" marB="0"/>
                </a:tc>
              </a:tr>
              <a:tr h="467986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2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altLang="ru-RU" sz="2000" dirty="0"/>
              <a:t>Сравнительный анализ исполнения доходной части бюджета г. Лянтор </a:t>
            </a:r>
            <a:br>
              <a:rPr lang="ru-RU" altLang="ru-RU" sz="2000" dirty="0"/>
            </a:br>
            <a:r>
              <a:rPr lang="ru-RU" altLang="ru-RU" sz="2000" dirty="0"/>
              <a:t>за 1 полугодие 2018-2019 </a:t>
            </a:r>
            <a:r>
              <a:rPr lang="ru-RU" altLang="ru-RU" sz="2000" dirty="0" err="1"/>
              <a:t>г.г</a:t>
            </a:r>
            <a:r>
              <a:rPr lang="ru-RU" altLang="ru-RU" sz="2000" dirty="0"/>
              <a:t>.</a:t>
            </a:r>
            <a:br>
              <a:rPr lang="ru-RU" altLang="ru-RU" sz="2000" dirty="0"/>
            </a:br>
            <a:r>
              <a:rPr lang="ru-RU" altLang="ru-RU" sz="2000" dirty="0"/>
              <a:t>										тыс. руб.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7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86755911"/>
              </p:ext>
            </p:extLst>
          </p:nvPr>
        </p:nvGraphicFramePr>
        <p:xfrm>
          <a:off x="266700" y="2138654"/>
          <a:ext cx="8610600" cy="410718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171700"/>
                <a:gridCol w="762000"/>
                <a:gridCol w="990600"/>
                <a:gridCol w="1104900"/>
                <a:gridCol w="1104900"/>
                <a:gridCol w="1257300"/>
                <a:gridCol w="1219200"/>
              </a:tblGrid>
              <a:tr h="533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Год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год 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1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полугодие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Фактическое исполнение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исполнения от годовых назначений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 годовых назначений 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назначений на 1 полугодие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200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Налоговые доходы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230 694,3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113 007,5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112 180,7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217 175,7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102 830,6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103 947,0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9525" marR="9525" marT="9525" marB="0" anchor="ctr"/>
                </a:tc>
              </a:tr>
              <a:tr h="200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Неналоговые доходы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80 004,0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32 133,1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33 042,9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82 318,6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27 563,1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28 684,8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9525" marR="9525" marT="9525" marB="0" anchor="ctr"/>
                </a:tc>
              </a:tr>
              <a:tr h="200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Дотации бюджету поселения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77 509,0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45 364,8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45 447,1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127 570,8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63 785,4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63 785,4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</a:tr>
              <a:tr h="200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Субвенции бюджету поселения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5 328,5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2 771,2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2 582,7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5 574,8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2 962,6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2 486,3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ctr"/>
                </a:tc>
              </a:tr>
              <a:tr h="200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Прочие безвозмездные поступления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45 512,2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25 064,9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21 123,8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120 580,6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27 202,3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25 206,0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9525" marR="9525" marT="9525" marB="0" anchor="ctr"/>
                </a:tc>
              </a:tr>
              <a:tr h="200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ИТОГО: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439 047,9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218 341,5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214 377,2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553 220,4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224 344,0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224 109,5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 rtlCol="0">
            <a:noAutofit/>
          </a:bodyPr>
          <a:lstStyle/>
          <a:p>
            <a:pPr algn="r" defTabSz="457207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C000"/>
                </a:solidFill>
              </a:rPr>
              <a:t/>
            </a:r>
            <a:br>
              <a:rPr lang="ru-RU" sz="2400" dirty="0" smtClean="0">
                <a:solidFill>
                  <a:srgbClr val="FFC000"/>
                </a:solidFill>
              </a:rPr>
            </a:br>
            <a:r>
              <a:rPr lang="ru-RU" sz="2000" dirty="0"/>
              <a:t>Структура исполнения доходной части бюджета г. Лянтор</a:t>
            </a:r>
            <a:r>
              <a:rPr lang="ru-RU" sz="2000" dirty="0"/>
              <a:t> за  1 </a:t>
            </a:r>
            <a:r>
              <a:rPr lang="ru-RU" sz="2000" dirty="0" smtClean="0"/>
              <a:t>полугодие </a:t>
            </a:r>
            <a:r>
              <a:rPr lang="ru-RU" sz="2000" dirty="0"/>
              <a:t>2019 года  </a:t>
            </a:r>
            <a:br>
              <a:rPr lang="ru-RU" sz="2000" dirty="0"/>
            </a:br>
            <a:r>
              <a:rPr lang="ru-RU" sz="2400" dirty="0" smtClean="0">
                <a:solidFill>
                  <a:schemeClr val="tx1"/>
                </a:solidFill>
              </a:rPr>
              <a:t>                                                                                   </a:t>
            </a:r>
          </a:p>
        </p:txBody>
      </p:sp>
      <p:sp>
        <p:nvSpPr>
          <p:cNvPr id="1536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D05BA2-813A-4FA4-9866-0C60BC6759AA}" type="slidenum">
              <a:rPr lang="ru-RU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graphicFrame>
        <p:nvGraphicFramePr>
          <p:cNvPr id="1536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578230"/>
              </p:ext>
            </p:extLst>
          </p:nvPr>
        </p:nvGraphicFramePr>
        <p:xfrm>
          <a:off x="479425" y="1676400"/>
          <a:ext cx="8054975" cy="423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2" name="Лист" r:id="rId4" imgW="8077245" imgH="4124250" progId="Excel.Sheet.8">
                  <p:embed/>
                </p:oleObj>
              </mc:Choice>
              <mc:Fallback>
                <p:oleObj name="Лист" r:id="rId4" imgW="8077245" imgH="4124250" progId="Excel.Shee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1676400"/>
                        <a:ext cx="8054975" cy="423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8382000" y="7620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3" r:id="rId6" imgW="6422040" imgH="8321040" progId="">
                  <p:embed/>
                </p:oleObj>
              </mc:Choice>
              <mc:Fallback>
                <p:oleObj r:id="rId6" imgW="6422040" imgH="832104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7620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3EDD7-47D4-4A61-910F-EEAD8B71DBB8}" type="slidenum">
              <a:rPr lang="ru-RU" altLang="ru-RU" sz="1200">
                <a:solidFill>
                  <a:srgbClr val="BCBCBC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200">
              <a:solidFill>
                <a:srgbClr val="BCBCBC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228600"/>
            <a:ext cx="800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Структура исполнения налоговой и неналоговой доходной части бюджета </a:t>
            </a:r>
          </a:p>
          <a:p>
            <a:pPr algn="r">
              <a:defRPr/>
            </a:pPr>
            <a:r>
              <a:rPr lang="ru-RU" sz="20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г. </a:t>
            </a:r>
            <a:r>
              <a:rPr lang="ru-RU" sz="20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Лянтор</a:t>
            </a:r>
            <a:r>
              <a:rPr lang="ru-RU" sz="20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 </a:t>
            </a:r>
            <a:r>
              <a:rPr lang="ru-RU" sz="20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за  1 </a:t>
            </a:r>
            <a:r>
              <a:rPr lang="ru-RU" sz="2000" cap="all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полугодие </a:t>
            </a:r>
            <a:r>
              <a:rPr lang="ru-RU" sz="20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2019 года</a:t>
            </a:r>
            <a:endParaRPr lang="ru-RU" sz="2000" cap="all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  <p:graphicFrame>
        <p:nvGraphicFramePr>
          <p:cNvPr id="11271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9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602034"/>
              </p:ext>
            </p:extLst>
          </p:nvPr>
        </p:nvGraphicFramePr>
        <p:xfrm>
          <a:off x="228600" y="1447800"/>
          <a:ext cx="8610600" cy="5266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92100"/>
            <a:ext cx="6554867" cy="1079500"/>
          </a:xfrm>
        </p:spPr>
        <p:txBody>
          <a:bodyPr>
            <a:normAutofit/>
          </a:bodyPr>
          <a:lstStyle/>
          <a:p>
            <a:pPr algn="r" eaLnBrk="0" fontAlgn="base" hangingPunct="0">
              <a:spcAft>
                <a:spcPct val="0"/>
              </a:spcAft>
              <a:defRPr/>
            </a:pPr>
            <a:r>
              <a:rPr lang="ru-RU" sz="2000" dirty="0"/>
              <a:t>Информация о полученных межбюджетных трансфертах  за 1 </a:t>
            </a:r>
            <a:r>
              <a:rPr lang="ru-RU" sz="2000" dirty="0" smtClean="0"/>
              <a:t>полугодие </a:t>
            </a:r>
            <a:r>
              <a:rPr lang="ru-RU" sz="2000" dirty="0"/>
              <a:t>2019 год</a:t>
            </a: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07977126"/>
              </p:ext>
            </p:extLst>
          </p:nvPr>
        </p:nvGraphicFramePr>
        <p:xfrm>
          <a:off x="420688" y="1600200"/>
          <a:ext cx="8062912" cy="4797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99310-D78A-4910-BE74-14732FC1FCCF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6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295400"/>
          </a:xfrm>
        </p:spPr>
        <p:txBody>
          <a:bodyPr>
            <a:noAutofit/>
          </a:bodyPr>
          <a:lstStyle/>
          <a:p>
            <a:pPr algn="r" eaLnBrk="0" fontAlgn="base" hangingPunct="0">
              <a:spcAft>
                <a:spcPct val="0"/>
              </a:spcAft>
              <a:defRPr/>
            </a:pPr>
            <a:r>
              <a:rPr lang="ru-RU" sz="2000" dirty="0"/>
              <a:t>Информация о иных межбюджетных трансфертах на финансовое обеспечение полномочий, передаваемых на уровень муниципального района, за  1 </a:t>
            </a:r>
            <a:r>
              <a:rPr lang="ru-RU" sz="2000" dirty="0" smtClean="0"/>
              <a:t>полугодие </a:t>
            </a:r>
            <a:r>
              <a:rPr lang="ru-RU" sz="2000" dirty="0"/>
              <a:t>2019 года                                                             										тыс. </a:t>
            </a:r>
            <a:r>
              <a:rPr lang="ru-RU" sz="2000" dirty="0"/>
              <a:t>руб.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5612359"/>
              </p:ext>
            </p:extLst>
          </p:nvPr>
        </p:nvGraphicFramePr>
        <p:xfrm>
          <a:off x="457200" y="1828800"/>
          <a:ext cx="8229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4702178"/>
            <a:ext cx="82296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соглашение № 163 от 14.03.2018 «О передаче осуществления части полномочий органов местного самоуправления муниципального образования городское поселение Лянтор органам местного самоуправления муниципального образования Сургутский район»</a:t>
            </a:r>
          </a:p>
          <a:p>
            <a:r>
              <a:rPr lang="ru-RU" b="1" dirty="0" smtClean="0"/>
              <a:t>соглашение № 55-17 от 06.12.2017 «О передаче осуществления части полномочий контрольно-счетного органа по осуществлению внешнего муниципального финансового контроля»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3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81756" y="371475"/>
            <a:ext cx="9144000" cy="685800"/>
          </a:xfrm>
        </p:spPr>
        <p:txBody>
          <a:bodyPr rtlCol="0">
            <a:normAutofit fontScale="90000"/>
          </a:bodyPr>
          <a:lstStyle/>
          <a:p>
            <a:pPr defTabSz="457207" eaLnBrk="1" fontAlgn="auto" hangingPunct="1">
              <a:spcAft>
                <a:spcPts val="0"/>
              </a:spcAft>
              <a:defRPr/>
            </a:pPr>
            <a:r>
              <a:rPr lang="ru-RU" sz="2000" dirty="0"/>
              <a:t>Сравнительный анализ исполнения расходной </a:t>
            </a:r>
            <a:r>
              <a:rPr lang="ru-RU" sz="2000" dirty="0" smtClean="0"/>
              <a:t>части бюджета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г. </a:t>
            </a:r>
            <a:r>
              <a:rPr lang="ru-RU" sz="2000" dirty="0"/>
              <a:t>Лянтор</a:t>
            </a:r>
            <a:r>
              <a:rPr lang="ru-RU" sz="2000" dirty="0"/>
              <a:t> за </a:t>
            </a:r>
            <a:r>
              <a:rPr lang="ru-RU" sz="2000" dirty="0" smtClean="0"/>
              <a:t>1 </a:t>
            </a:r>
            <a:r>
              <a:rPr lang="ru-RU" sz="2000" dirty="0"/>
              <a:t>полугодие 2018-2019 </a:t>
            </a:r>
            <a:r>
              <a:rPr lang="ru-RU" sz="2000" dirty="0"/>
              <a:t>гг.  по функциональной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структуре </a:t>
            </a:r>
            <a:r>
              <a:rPr lang="ru-RU" sz="2000" dirty="0"/>
              <a:t>расходов       </a:t>
            </a:r>
            <a:r>
              <a:rPr lang="ru-RU" sz="2000" dirty="0" smtClean="0"/>
              <a:t>                         </a:t>
            </a:r>
            <a:r>
              <a:rPr lang="ru-RU" sz="2200" dirty="0" smtClean="0">
                <a:solidFill>
                  <a:srgbClr val="FFC000"/>
                </a:solidFill>
              </a:rPr>
              <a:t>				</a:t>
            </a:r>
            <a:r>
              <a:rPr lang="ru-RU" sz="2200" dirty="0" smtClean="0">
                <a:solidFill>
                  <a:srgbClr val="FFC000"/>
                </a:solidFill>
              </a:rPr>
              <a:t>             </a:t>
            </a:r>
            <a:r>
              <a:rPr lang="ru-RU" sz="2000" dirty="0" smtClean="0">
                <a:solidFill>
                  <a:schemeClr val="tx1"/>
                </a:solidFill>
              </a:rPr>
              <a:t>тыс. руб.</a:t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17411" name="Номер слайда 4"/>
          <p:cNvSpPr txBox="1">
            <a:spLocks noGrp="1"/>
          </p:cNvSpPr>
          <p:nvPr/>
        </p:nvSpPr>
        <p:spPr bwMode="auto">
          <a:xfrm>
            <a:off x="6858000" y="638175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>
              <a:latin typeface="Arial" panose="020B0604020202020204" pitchFamily="34" charset="0"/>
            </a:endParaRPr>
          </a:p>
        </p:txBody>
      </p:sp>
      <p:graphicFrame>
        <p:nvGraphicFramePr>
          <p:cNvPr id="17612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99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3" name="Прямоугольник 8"/>
          <p:cNvSpPr>
            <a:spLocks noChangeArrowheads="1"/>
          </p:cNvSpPr>
          <p:nvPr/>
        </p:nvSpPr>
        <p:spPr bwMode="auto">
          <a:xfrm>
            <a:off x="493713" y="522288"/>
            <a:ext cx="830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1000" b="1">
                <a:solidFill>
                  <a:schemeClr val="bg1"/>
                </a:solidFill>
              </a:rPr>
              <a:t/>
            </a:r>
            <a:br>
              <a:rPr lang="ru-RU" altLang="ru-RU" sz="1000" b="1">
                <a:solidFill>
                  <a:schemeClr val="bg1"/>
                </a:solidFill>
              </a:rPr>
            </a:br>
            <a:endParaRPr lang="ru-RU" altLang="ru-RU" sz="10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493493"/>
              </p:ext>
            </p:extLst>
          </p:nvPr>
        </p:nvGraphicFramePr>
        <p:xfrm>
          <a:off x="2" y="1043550"/>
          <a:ext cx="9143999" cy="5814450"/>
        </p:xfrm>
        <a:graphic>
          <a:graphicData uri="http://schemas.openxmlformats.org/drawingml/2006/table">
            <a:tbl>
              <a:tblPr/>
              <a:tblGrid>
                <a:gridCol w="2837794"/>
                <a:gridCol w="945931"/>
                <a:gridCol w="1182414"/>
                <a:gridCol w="1103586"/>
                <a:gridCol w="1182414"/>
                <a:gridCol w="945931"/>
                <a:gridCol w="945929"/>
              </a:tblGrid>
              <a:tr h="5297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Год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год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пол-е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Исполнение 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исполнения к плану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4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 отчетный период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на год  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пол-е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ОБЩЕГОСУДАРСТВЕННЫЕ ВОПРОСЫ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716,1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87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104,9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294,5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163 991,5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81 016,9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79 647,4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НАЦИОНАЛЬНАЯ ОБОРОНА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055,4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406,7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840,1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4 554,5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2 275,8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2 068,3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370350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НАЦИОНАЛЬНАЯ БЕЗОПАСНОСТЬ И ПРАВООХРАНИТЕЛЬНАЯ ДЕЯТЕЛЬНОСТЬ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847,0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866,8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222,7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3 304,2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1 866,3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1 866,3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НАЦИОНАЛЬНАЯ ЭКОНОМИКА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527,2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369,3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267,3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48 081,6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23 924,1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23 859,1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11579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ЖИЛИЩНО-КОММУНАЛЬНОЕ ХОЗЯЙСТВО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137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846,4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545,2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145,3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48 229,8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14 657,1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14 197,0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ОХРАНА ОКРУЖАЮЩЕЙ СРЕДЫ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263,8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263,8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МОЛОДЕЖНАЯ ПОЛИТИКА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275,3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168,8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168,8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4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575,3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КУЛЬТУРА, КИНЕМАТОГРАФИЯ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087,0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164,8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085,6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132 069,5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76 057,3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67 390,7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СОЦИАЛЬНАЯ ПОЛИТИКА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620,6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210,3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210,2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ФИЗИЧЕСКАЯ КУЛЬТУРА И СПОРТ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279,5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541,4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712,5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47 932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28 554,9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17 510,0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00458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574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254,6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245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378,0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947,0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200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5" marR="6855" marT="685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449 622,2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228 915,9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207 088,4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8113"/>
            <a:ext cx="7886700" cy="777873"/>
          </a:xfrm>
        </p:spPr>
        <p:txBody>
          <a:bodyPr>
            <a:normAutofit/>
          </a:bodyPr>
          <a:lstStyle/>
          <a:p>
            <a:pPr algn="r"/>
            <a:r>
              <a:rPr lang="ru-RU" sz="2000" dirty="0"/>
              <a:t>Функциональная структура расходов </a:t>
            </a:r>
            <a:br>
              <a:rPr lang="ru-RU" sz="2000" dirty="0"/>
            </a:br>
            <a:r>
              <a:rPr lang="ru-RU" sz="2000" dirty="0"/>
              <a:t>г. Лянтор</a:t>
            </a:r>
            <a:r>
              <a:rPr lang="ru-RU" sz="2000" dirty="0"/>
              <a:t> за  1 </a:t>
            </a:r>
            <a:r>
              <a:rPr lang="ru-RU" sz="2000" dirty="0" smtClean="0"/>
              <a:t>полугодие 2019 </a:t>
            </a:r>
            <a:r>
              <a:rPr lang="ru-RU" sz="2000" dirty="0"/>
              <a:t>г.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71786"/>
              </p:ext>
            </p:extLst>
          </p:nvPr>
        </p:nvGraphicFramePr>
        <p:xfrm>
          <a:off x="533400" y="1600200"/>
          <a:ext cx="8001000" cy="4938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6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3256"/>
            <a:ext cx="8382001" cy="1524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dirty="0"/>
              <a:t>Расходы на реализацию муниципальных программ </a:t>
            </a:r>
            <a:r>
              <a:rPr lang="ru-RU" sz="2000" dirty="0" smtClean="0"/>
              <a:t>и непрограммные расходы г</a:t>
            </a:r>
            <a:r>
              <a:rPr lang="ru-RU" sz="2000" dirty="0"/>
              <a:t>. </a:t>
            </a:r>
            <a:r>
              <a:rPr lang="ru-RU" sz="2000" dirty="0" err="1"/>
              <a:t>Лянтор</a:t>
            </a:r>
            <a:r>
              <a:rPr lang="ru-RU" sz="2000" dirty="0"/>
              <a:t> за  1 </a:t>
            </a:r>
            <a:r>
              <a:rPr lang="ru-RU" sz="2000" dirty="0" smtClean="0"/>
              <a:t>полугодие  </a:t>
            </a:r>
            <a:r>
              <a:rPr lang="ru-RU" sz="2000" dirty="0"/>
              <a:t>2019 года       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тыс</a:t>
            </a:r>
            <a:r>
              <a:rPr lang="ru-RU" sz="2000" dirty="0"/>
              <a:t>. </a:t>
            </a:r>
            <a:r>
              <a:rPr lang="ru-RU" sz="2000" dirty="0"/>
              <a:t>руб.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222728"/>
              </p:ext>
            </p:extLst>
          </p:nvPr>
        </p:nvGraphicFramePr>
        <p:xfrm>
          <a:off x="304800" y="1752600"/>
          <a:ext cx="8210550" cy="471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E81B-A36B-4A46-83C7-F52DCEC4C61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152400"/>
            <a:ext cx="656795" cy="105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0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4800" y="76200"/>
            <a:ext cx="8686800" cy="1143000"/>
          </a:xfrm>
        </p:spPr>
        <p:txBody>
          <a:bodyPr>
            <a:normAutofit/>
          </a:bodyPr>
          <a:lstStyle/>
          <a:p>
            <a:pPr algn="r"/>
            <a:r>
              <a:rPr lang="ru-RU" sz="1800" dirty="0"/>
              <a:t>Исполнение муниципальных программ г. Лянтор</a:t>
            </a:r>
            <a:br>
              <a:rPr lang="ru-RU" sz="1800" dirty="0"/>
            </a:br>
            <a:r>
              <a:rPr lang="ru-RU" sz="1800" dirty="0"/>
              <a:t>										тыс. руб.</a:t>
            </a:r>
            <a:endParaRPr lang="ru-RU" sz="1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75455194"/>
              </p:ext>
            </p:extLst>
          </p:nvPr>
        </p:nvGraphicFramePr>
        <p:xfrm>
          <a:off x="0" y="1524000"/>
          <a:ext cx="8915401" cy="499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1777"/>
                <a:gridCol w="1286411"/>
                <a:gridCol w="1447213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Уточненный план</a:t>
                      </a:r>
                      <a:b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на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Исполнение</a:t>
                      </a:r>
                      <a:b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с начала года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"Развитие, совершенствование сети автомобильных дорог общего пользования местного значения и улично-дорожной сети в городском поселении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2018-2022 годы"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47 786,5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23 663,9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"Энергосбережение и повышение энергетической эффективности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2018-2022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54,9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"Благоустройство, озеленение и санитарная очистка территории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2017-2020 года"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17 682,9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7 361,1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"Развитие сферы культуры города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128 195,0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66 362,4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"Гражданская защита населения и территории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2017-2020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565,4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155,2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"Управление муниципальным имуществом городского поселения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2018-2023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200,9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14,5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"Совершенствование жилищного хозяйства и организация доступности для населения оплаты услуг в сфере жилищно-коммунального хозяйства в муниципальном образовании городское поселение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2018-2022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17 954,8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2 487,6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"Развитие физической культуры и спорта в городе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46 564,0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16 265,8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0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61502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sz="1800" dirty="0"/>
              <a:t>Исполнение муниципальных программ г. Лянтор</a:t>
            </a:r>
            <a:br>
              <a:rPr lang="ru-RU" sz="1800" dirty="0"/>
            </a:br>
            <a:r>
              <a:rPr lang="ru-RU" sz="1800" dirty="0"/>
              <a:t>										тыс. руб.</a:t>
            </a:r>
            <a:endParaRPr lang="ru-RU" sz="1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023156435"/>
              </p:ext>
            </p:extLst>
          </p:nvPr>
        </p:nvGraphicFramePr>
        <p:xfrm>
          <a:off x="76200" y="1081498"/>
          <a:ext cx="8915399" cy="571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2890"/>
                <a:gridCol w="1420152"/>
                <a:gridCol w="1262357"/>
              </a:tblGrid>
              <a:tr h="348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Уточненный </a:t>
                      </a: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план на </a:t>
                      </a:r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Исполнение</a:t>
                      </a:r>
                      <a:b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с начала года</a:t>
                      </a:r>
                    </a:p>
                  </a:txBody>
                  <a:tcPr marL="9525" marR="9525" marT="9525" marB="0" anchor="ctr"/>
                </a:tc>
              </a:tr>
              <a:tr h="77697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"Переселение граждан из аварийного жилищного фонда, расположенного на территории муниципального образования городское поселение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Лянтор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на 2016-2020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7 849,9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3 738,9</a:t>
                      </a:r>
                    </a:p>
                  </a:txBody>
                  <a:tcPr marL="9525" marR="9525" marT="9525" marB="0"/>
                </a:tc>
              </a:tr>
              <a:tr h="77697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"Организационное и информационное обеспечение деятельности органов местного самоуправления городского поселения Лянтор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3 728,1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1 730,5</a:t>
                      </a:r>
                    </a:p>
                  </a:txBody>
                  <a:tcPr marL="9525" marR="9525" marT="9525" marB="0"/>
                </a:tc>
              </a:tr>
              <a:tr h="86355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"Профилактика экстремизма, укрепление межнационального и межконфессионального согласия в городе Лянторе на 2017-2019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902,6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325,6</a:t>
                      </a:r>
                    </a:p>
                  </a:txBody>
                  <a:tcPr marL="9525" marR="9525" marT="9525" marB="0"/>
                </a:tc>
              </a:tr>
              <a:tr h="82026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"Материально-техническое обеспечение деятельности органов местного самоуправления и муниципальных учреждений городского поселения Лянтор на 2018-2020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50 375,7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21 277,0</a:t>
                      </a:r>
                    </a:p>
                  </a:txBody>
                  <a:tcPr marL="9525" marR="9525" marT="9525" marB="0"/>
                </a:tc>
              </a:tr>
              <a:tr h="60764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Муниципальная программа "Формирование комфортной городской среды на 2018-2022 годы"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3 580,0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</a:tr>
              <a:tr h="546843"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325 440,6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143 382,4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B7FFF-FE21-4F96-A7D1-760F945C35C5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8483600" y="0"/>
          <a:ext cx="647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2" r:id="rId4" imgW="6422040" imgH="8321040" progId="">
                  <p:embed/>
                </p:oleObj>
              </mc:Choice>
              <mc:Fallback>
                <p:oleObj r:id="rId4" imgW="6422040" imgH="832104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0"/>
                        <a:ext cx="6477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52400"/>
            <a:ext cx="8610600" cy="9350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altLang="ru-RU" sz="3000" dirty="0" smtClean="0">
                <a:cs typeface="Times New Roman" pitchFamily="18" charset="0"/>
              </a:rPr>
              <a:t>Контактная информация для граждан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3000" y="1447800"/>
            <a:ext cx="6858000" cy="3810000"/>
          </a:xfrm>
        </p:spPr>
        <p:txBody>
          <a:bodyPr>
            <a:normAutofit lnSpcReduction="100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получением дополнительной информации просим обращаться в Администрацию города: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Адрес: 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мкр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., стр. 42, г. Лянтор,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Сургутский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р-н, Ханты-Мансийский автономный округ, Тюменская обл., 628449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Телефон (факс):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(34638) 24-001 (приемная)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admlyantor@mail.ru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Адрес сайта: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http://www.admlyantor.ru/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работы: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8.30 до 18.00 (перерыв с 12.30 до 14.00),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вт-пт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8.30 до 17.00 (перерыв с 12.30 до 14.00),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сб-вс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выходной</a:t>
            </a:r>
            <a:endParaRPr lang="ru-RU" dirty="0"/>
          </a:p>
        </p:txBody>
      </p:sp>
      <p:graphicFrame>
        <p:nvGraphicFramePr>
          <p:cNvPr id="23555" name="Object 4"/>
          <p:cNvGraphicFramePr>
            <a:graphicFrameLocks noChangeAspect="1"/>
          </p:cNvGraphicFramePr>
          <p:nvPr/>
        </p:nvGraphicFramePr>
        <p:xfrm>
          <a:off x="8486775" y="0"/>
          <a:ext cx="6572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7" r:id="rId5" imgW="6422040" imgH="8321040" progId="">
                  <p:embed/>
                </p:oleObj>
              </mc:Choice>
              <mc:Fallback>
                <p:oleObj r:id="rId5" imgW="6422040" imgH="832104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6775" y="0"/>
                        <a:ext cx="6572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24395</TotalTime>
  <Words>1734</Words>
  <Application>Microsoft Office PowerPoint</Application>
  <PresentationFormat>Экран (4:3)</PresentationFormat>
  <Paragraphs>469</Paragraphs>
  <Slides>17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Aharoni</vt:lpstr>
      <vt:lpstr>Arial</vt:lpstr>
      <vt:lpstr>Calibri</vt:lpstr>
      <vt:lpstr>Cambria</vt:lpstr>
      <vt:lpstr>Cambria Math</vt:lpstr>
      <vt:lpstr>Century Gothic</vt:lpstr>
      <vt:lpstr>Garamond</vt:lpstr>
      <vt:lpstr>Tahoma</vt:lpstr>
      <vt:lpstr>Times New Roman</vt:lpstr>
      <vt:lpstr>Wingdings 3</vt:lpstr>
      <vt:lpstr>Сектор</vt:lpstr>
      <vt:lpstr>Лист</vt:lpstr>
      <vt:lpstr>Лист Microsoft Excel 97-2003</vt:lpstr>
      <vt:lpstr>Исполнение бюджета  Г. Лянтор</vt:lpstr>
      <vt:lpstr>Бюджет городского поселения  Лянтор  на 2019 год                                                                        тыс.руб.</vt:lpstr>
      <vt:lpstr>Исполнение бюджета г. Лянтор  за  1 полугодие  2019 г.                  тыс. руб.</vt:lpstr>
      <vt:lpstr> Сведения о поступлениях в бюджет  г. Лянтор в разрезе основных налоговых и неналоговых доходов, безвозмездных поступлений       тыс. руб.</vt:lpstr>
      <vt:lpstr>Сведения о поступлениях в бюджет  г. Лянтор в разрезе основных налоговых и неналоговых доходов, безвозмездных поступлений       тыс. руб.</vt:lpstr>
      <vt:lpstr>Сведения о поступлениях в бюджет  г. Лянтор в разрезе основных налоговых и неналоговых доходов, безвозмездных поступлений           тыс. руб.</vt:lpstr>
      <vt:lpstr>Сравнительный анализ исполнения доходной части бюджета г. Лянтор  за 1 полугодие 2018-2019 г.г.           тыс. руб.</vt:lpstr>
      <vt:lpstr> Структура исполнения доходной части бюджета г. Лянтор за  1 полугодие 2019 года                                                                                      </vt:lpstr>
      <vt:lpstr>Презентация PowerPoint</vt:lpstr>
      <vt:lpstr>Информация о полученных межбюджетных трансфертах  за 1 полугодие 2019 год</vt:lpstr>
      <vt:lpstr>Информация о иных межбюджетных трансфертах на финансовое обеспечение полномочий, передаваемых на уровень муниципального района, за  1 полугодие 2019 года                                                                       тыс. руб.</vt:lpstr>
      <vt:lpstr>Сравнительный анализ исполнения расходной части бюджета  г. Лянтор за 1 полугодие 2018-2019 гг.  по функциональной  структуре расходов                                                 тыс. руб. </vt:lpstr>
      <vt:lpstr>Функциональная структура расходов  г. Лянтор за  1 полугодие 2019 г.</vt:lpstr>
      <vt:lpstr>Расходы на реализацию муниципальных программ и непрограммные расходы г. Лянтор за  1 полугодие  2019 года             тыс. руб.</vt:lpstr>
      <vt:lpstr>Исполнение муниципальных программ г. Лянтор           тыс. руб.</vt:lpstr>
      <vt:lpstr>Исполнение муниципальных программ г. Лянтор           тыс. руб.</vt:lpstr>
      <vt:lpstr>Контактная информация для граждан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Романчук Ольга Александровна</dc:creator>
  <cp:lastModifiedBy>Наталья Александровна Рудницкая</cp:lastModifiedBy>
  <cp:revision>1766</cp:revision>
  <cp:lastPrinted>2019-07-24T11:50:50Z</cp:lastPrinted>
  <dcterms:created xsi:type="dcterms:W3CDTF">1601-01-01T00:00:00Z</dcterms:created>
  <dcterms:modified xsi:type="dcterms:W3CDTF">2019-07-24T12:11:48Z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